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75" r:id="rId5"/>
    <p:sldId id="276" r:id="rId6"/>
    <p:sldId id="285" r:id="rId7"/>
    <p:sldId id="283" r:id="rId8"/>
    <p:sldId id="284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0" r:id="rId23"/>
    <p:sldId id="301" r:id="rId24"/>
    <p:sldId id="286" r:id="rId25"/>
    <p:sldId id="277" r:id="rId26"/>
    <p:sldId id="278" r:id="rId27"/>
    <p:sldId id="279" r:id="rId28"/>
  </p:sldIdLst>
  <p:sldSz cx="123444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666" y="66"/>
      </p:cViewPr>
      <p:guideLst>
        <p:guide orient="horz" pos="2160"/>
        <p:guide pos="38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F12260-202B-4471-A914-319AF071B8B8}" type="datetimeFigureOut">
              <a:rPr lang="en-US" smtClean="0"/>
              <a:t>11/28/2023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" y="685800"/>
            <a:ext cx="61722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1CD819-CC67-4ED8-BA67-5E3C7A30D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196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CD819-CC67-4ED8-BA67-5E3C7A30D01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58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3200400" cy="952500"/>
          </a:xfrm>
          <a:prstGeom prst="rect">
            <a:avLst/>
          </a:prstGeom>
        </p:spPr>
      </p:pic>
      <p:pic>
        <p:nvPicPr>
          <p:cNvPr id="9" name="Picture 2" descr="C:\Users\Admin\Desktop\NAACAlogo-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1" y="17463"/>
            <a:ext cx="1066800" cy="88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2" y="0"/>
            <a:ext cx="1066798" cy="8997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0" y="74915"/>
            <a:ext cx="1338262" cy="83948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0400" y="16285"/>
            <a:ext cx="1057275" cy="898115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6470276"/>
            <a:ext cx="12344400" cy="381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28600"/>
            <a:ext cx="12344400" cy="381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3200400" cy="952500"/>
          </a:xfrm>
          <a:prstGeom prst="rect">
            <a:avLst/>
          </a:prstGeom>
        </p:spPr>
      </p:pic>
      <p:pic>
        <p:nvPicPr>
          <p:cNvPr id="9" name="Picture 2" descr="C:\Users\Admin\Desktop\NAACAlogo-1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1" y="17463"/>
            <a:ext cx="1066800" cy="88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2" y="0"/>
            <a:ext cx="1066798" cy="8997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0" y="74915"/>
            <a:ext cx="1338262" cy="83948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0400" y="16285"/>
            <a:ext cx="1057275" cy="898115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6470276"/>
            <a:ext cx="12344400" cy="381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0" y="1524000"/>
            <a:ext cx="12344400" cy="928688"/>
          </a:xfrm>
          <a:prstGeom prst="rect">
            <a:avLst/>
          </a:prstGeom>
        </p:spPr>
        <p:txBody>
          <a:bodyPr vert="horz" lIns="109715" tIns="54858" rIns="109715" bIns="54858" rtlCol="0" anchor="ctr">
            <a:noAutofit/>
          </a:bodyPr>
          <a:lstStyle>
            <a:lvl1pPr algn="ctr" defTabSz="1201704" rtl="0" eaLnBrk="1" latinLnBrk="0" hangingPunct="1">
              <a:spcBef>
                <a:spcPct val="0"/>
              </a:spcBef>
              <a:buNone/>
              <a:defRPr sz="5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700" b="1" dirty="0" smtClean="0">
                <a:solidFill>
                  <a:srgbClr val="002060"/>
                </a:solidFill>
                <a:latin typeface="Cambria" pitchFamily="18" charset="0"/>
              </a:rPr>
              <a:t>Computer Networks – </a:t>
            </a:r>
            <a:r>
              <a:rPr lang="en-GB" sz="3700" b="1" dirty="0" smtClean="0">
                <a:solidFill>
                  <a:srgbClr val="D60093"/>
                </a:solidFill>
                <a:latin typeface="Cambria" pitchFamily="18" charset="0"/>
              </a:rPr>
              <a:t>21CS52</a:t>
            </a:r>
            <a:endParaRPr lang="en-US" b="1" dirty="0">
              <a:solidFill>
                <a:srgbClr val="D60093"/>
              </a:solidFill>
              <a:latin typeface="Cambria" pitchFamily="18" charset="0"/>
            </a:endParaRPr>
          </a:p>
        </p:txBody>
      </p:sp>
      <p:sp>
        <p:nvSpPr>
          <p:cNvPr id="8" name="Subtitle 6"/>
          <p:cNvSpPr txBox="1">
            <a:spLocks/>
          </p:cNvSpPr>
          <p:nvPr/>
        </p:nvSpPr>
        <p:spPr>
          <a:xfrm>
            <a:off x="6602732" y="3581400"/>
            <a:ext cx="5741668" cy="2133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50938" lvl="8" algn="l">
              <a:lnSpc>
                <a:spcPct val="150000"/>
              </a:lnSpc>
            </a:pP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 Course Coordinator:</a:t>
            </a:r>
          </a:p>
          <a:p>
            <a:pPr marL="1150938" lvl="8" algn="l">
              <a:lnSpc>
                <a:spcPct val="100000"/>
              </a:lnSpc>
            </a:pP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                     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Prof. Yogesh N</a:t>
            </a:r>
          </a:p>
          <a:p>
            <a:pPr marL="1150938" lvl="8" algn="l">
              <a:lnSpc>
                <a:spcPct val="100000"/>
              </a:lnSpc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                  </a:t>
            </a:r>
            <a:r>
              <a:rPr lang="en-US" sz="2100" i="1" dirty="0" smtClean="0">
                <a:solidFill>
                  <a:srgbClr val="D60093"/>
                </a:solidFill>
                <a:latin typeface="Cambria" pitchFamily="18" charset="0"/>
              </a:rPr>
              <a:t>Assistant Professor</a:t>
            </a:r>
          </a:p>
          <a:p>
            <a:pPr marL="1150938" lvl="8" algn="l">
              <a:lnSpc>
                <a:spcPct val="100000"/>
              </a:lnSpc>
            </a:pPr>
            <a:r>
              <a:rPr lang="en-US" sz="2100" i="1" dirty="0" smtClean="0">
                <a:solidFill>
                  <a:srgbClr val="D60093"/>
                </a:solidFill>
                <a:latin typeface="Cambria" pitchFamily="18" charset="0"/>
              </a:rPr>
              <a:t>                     Dept. of CSD</a:t>
            </a:r>
          </a:p>
          <a:p>
            <a:pPr marL="1150938" lvl="8" algn="l">
              <a:lnSpc>
                <a:spcPct val="100000"/>
              </a:lnSpc>
            </a:pPr>
            <a:r>
              <a:rPr lang="en-US" sz="2100" i="1" dirty="0">
                <a:solidFill>
                  <a:srgbClr val="D60093"/>
                </a:solidFill>
                <a:latin typeface="Cambria" pitchFamily="18" charset="0"/>
              </a:rPr>
              <a:t> </a:t>
            </a:r>
            <a:r>
              <a:rPr lang="en-US" sz="2100" i="1" dirty="0" smtClean="0">
                <a:solidFill>
                  <a:srgbClr val="D60093"/>
                </a:solidFill>
                <a:latin typeface="Cambria" pitchFamily="18" charset="0"/>
              </a:rPr>
              <a:t>                    ATMECE, Mysuru</a:t>
            </a:r>
          </a:p>
          <a:p>
            <a:pPr marL="1150938" lvl="8" algn="l">
              <a:lnSpc>
                <a:spcPct val="100000"/>
              </a:lnSpc>
            </a:pPr>
            <a:r>
              <a:rPr lang="en-US" sz="2100" i="1" dirty="0">
                <a:solidFill>
                  <a:srgbClr val="D60093"/>
                </a:solidFill>
                <a:latin typeface="Cambria" pitchFamily="18" charset="0"/>
              </a:rPr>
              <a:t> </a:t>
            </a:r>
            <a:r>
              <a:rPr lang="en-US" sz="2100" i="1" dirty="0" smtClean="0">
                <a:solidFill>
                  <a:srgbClr val="D60093"/>
                </a:solidFill>
                <a:latin typeface="Cambria" pitchFamily="18" charset="0"/>
              </a:rPr>
              <a:t>                                         </a:t>
            </a:r>
            <a:endParaRPr lang="en-US" sz="2100" b="1" i="1" dirty="0">
              <a:solidFill>
                <a:srgbClr val="D60093"/>
              </a:solidFill>
              <a:latin typeface="+mj-lt"/>
            </a:endParaRPr>
          </a:p>
        </p:txBody>
      </p:sp>
      <p:pic>
        <p:nvPicPr>
          <p:cNvPr id="1026" name="Picture 2" descr="Computer Network Gif - Colaboratory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818506"/>
            <a:ext cx="4392932" cy="3294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30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10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286000" y="1066800"/>
            <a:ext cx="78486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Network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Hardware –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Personal Area Network (PAN)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762000" y="1730514"/>
            <a:ext cx="112776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PANs (Personal Area Networks)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let devices communicate over the range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of a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person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 common example is a wireless network that connects a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computer with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its peripherals. </a:t>
            </a: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Almost every computer has an attached monitor, keyboard, mouse, and printer. Without using wireless, this connection must be done with cables. So many new users have a hard time finding the right cables and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plugging them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into the right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place.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To help these users, some companies got together to design a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short-range wireless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network called 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Bluetooth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to connect these components without wires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 The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idea is that if your devices have Bluetooth, then you need no cables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In the simplest form, Bluetooth networks use the master-slave paradigm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of Fig. (next slide).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The system unit (the PC) is normally the master, talking to the mouse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, keyboard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, etc., as slaves.</a:t>
            </a: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848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11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286000" y="1066800"/>
            <a:ext cx="78486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Network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Hardware –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Personal Area Network (PAN)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762000" y="1806714"/>
            <a:ext cx="11277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The master tells the slaves what addresses to use,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when they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can broadcast, how long they can transmit, what frequencies they can use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, and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so on.</a:t>
            </a: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2486025"/>
            <a:ext cx="3581400" cy="292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8458200" y="5498068"/>
            <a:ext cx="3581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 smtClean="0">
                <a:solidFill>
                  <a:srgbClr val="002060"/>
                </a:solidFill>
                <a:latin typeface="Cambria" pitchFamily="18" charset="0"/>
              </a:rPr>
              <a:t>Fig</a:t>
            </a:r>
            <a:r>
              <a:rPr lang="en-US" i="1" dirty="0">
                <a:solidFill>
                  <a:srgbClr val="002060"/>
                </a:solidFill>
                <a:latin typeface="Cambria" pitchFamily="18" charset="0"/>
              </a:rPr>
              <a:t>. Bluetooth PAN configuration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762000" y="2779455"/>
            <a:ext cx="6858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A completely different kind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of PAN is formed when an embedded medical device such as a pacemaker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, insulin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pump, or hearing aid talks to a user-operated remote control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PANs can also be built with other technologies that communicate over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short ranges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, such as RFID on smartcards and library books.</a:t>
            </a: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309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12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286000" y="1066800"/>
            <a:ext cx="78486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Network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Hardware –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Local Area Network (LAN)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762000" y="1691819"/>
            <a:ext cx="112776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 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LAN (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Local Area 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Network)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is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privately owned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network that operates within and nearby a single building like a home,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office or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factory. </a:t>
            </a: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LANs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are widely used to connect personal computers and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consumer electronics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to let them share resources (e.g., printers) and exchange information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</a:t>
            </a:r>
          </a:p>
          <a:p>
            <a:pPr algn="just"/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When LANs are used by companies, they are called 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enterprise networks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Wireless LANs are very popular these days, especially in homes, older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office buildings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, cafeterias, and other places where it is too much trouble to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install cables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. </a:t>
            </a: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In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these systems, every computer has a radio modem and an antenna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that it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uses to communicate with other computers. In most cases, each computer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talks to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 device in the ceiling as shown in Fig.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(next slide).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This device, called an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AP (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Access Point), wireless router, or base station, relays packets between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the wireless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computers and also between them and the Internet.</a:t>
            </a: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66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13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286000" y="1066800"/>
            <a:ext cx="78486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Network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Hardware –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Local Area Network (LAN)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762000" y="1691819"/>
            <a:ext cx="11277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There is a standard for wireless LANs called 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IEEE 802.11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, popularly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known as 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WiFi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, which has become very widespread. It runs at speeds anywhere from 11 to hundreds of Mbps.</a:t>
            </a: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726" y="2514600"/>
            <a:ext cx="7753350" cy="322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2438400" y="5943600"/>
            <a:ext cx="7315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 smtClean="0">
                <a:solidFill>
                  <a:srgbClr val="002060"/>
                </a:solidFill>
                <a:latin typeface="Cambria" pitchFamily="18" charset="0"/>
              </a:rPr>
              <a:t>Fig</a:t>
            </a:r>
            <a:r>
              <a:rPr lang="en-US" i="1" dirty="0">
                <a:solidFill>
                  <a:srgbClr val="002060"/>
                </a:solidFill>
                <a:latin typeface="Cambria" pitchFamily="18" charset="0"/>
              </a:rPr>
              <a:t>. Wireless and wired LANs. (a) 802.11. (b) Switched Ethernet</a:t>
            </a:r>
          </a:p>
        </p:txBody>
      </p:sp>
    </p:spTree>
    <p:extLst>
      <p:ext uri="{BB962C8B-B14F-4D97-AF65-F5344CB8AC3E}">
        <p14:creationId xmlns:p14="http://schemas.microsoft.com/office/powerpoint/2010/main" val="470227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14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286000" y="1066800"/>
            <a:ext cx="78486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Network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Hardware –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Local Area Network (LAN)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762000" y="1691819"/>
            <a:ext cx="112776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Wired LANs use a range of different transmission technologies. Most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of them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use copper wires, but some use optical fiber. 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Typically, wired LANs run at speeds of 100 Mbps to 1 Gbps, have low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delay (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microseconds or nanoseconds), and make very few errors. Newer LANs can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operate at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up to 10 Gbps. </a:t>
            </a: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Compared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to wireless networks, wired LANs exceed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them in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all dimensions of performance. It is just easier to send signals over a wire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or through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 fiber than through the air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Both wireless and wired broadcast networks can be divided into static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and dynamic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designs, depending on how the channel is allocated. </a:t>
            </a: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A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typical static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allocation would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be to divide time into discrete intervals and use a round-robin algorithm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, allowing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each machine to broadcast only when its time slot comes up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</a:t>
            </a: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50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15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286000" y="1066800"/>
            <a:ext cx="78486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Network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Hardware –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Local Area Network (LAN)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762000" y="1691819"/>
            <a:ext cx="112776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Static allocation wastes channel capacity when a machine has nothing to say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during its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allocated slot, so most systems attempt to allocate the channel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dynamically (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i.e., on demand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).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Dynamic allocation methods for a common channel are either centralized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or decentralized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. </a:t>
            </a: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In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the centralized channel allocation method, there is a single entity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, for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example, the base station in cellular networks, which determines who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goes next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. It might do this by accepting multiple packets and prioritizing them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according to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some internal algorithm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In the decentralized channel allocation method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, there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is no central entity; each machine must decide for itself whether to transmit.</a:t>
            </a:r>
          </a:p>
        </p:txBody>
      </p:sp>
    </p:spTree>
    <p:extLst>
      <p:ext uri="{BB962C8B-B14F-4D97-AF65-F5344CB8AC3E}">
        <p14:creationId xmlns:p14="http://schemas.microsoft.com/office/powerpoint/2010/main" val="3788556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16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286000" y="1066800"/>
            <a:ext cx="78486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Network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Hardware –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Local Area Network (LAN)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762000" y="1691819"/>
            <a:ext cx="11277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Many home devices are capable of being networked:</a:t>
            </a:r>
          </a:p>
          <a:p>
            <a:pPr marL="919163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Computers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(desktop PC, PDA, shared peripherals)</a:t>
            </a:r>
          </a:p>
          <a:p>
            <a:pPr marL="919163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Entertainment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(TV, DVD, VCR, camera, stereo, MP3)</a:t>
            </a:r>
          </a:p>
          <a:p>
            <a:pPr marL="919163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Telecommunications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(telephone, cell phone, intercom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, fax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)</a:t>
            </a:r>
          </a:p>
          <a:p>
            <a:pPr marL="919163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Appliances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(microwave, fridge, clock, furnace,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airco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)</a:t>
            </a:r>
          </a:p>
          <a:p>
            <a:pPr marL="919163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Telemetry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(utility meter, burglar alarm, </a:t>
            </a:r>
            <a:r>
              <a:rPr lang="en-US" sz="2000" dirty="0" err="1">
                <a:solidFill>
                  <a:srgbClr val="002060"/>
                </a:solidFill>
                <a:latin typeface="Cambria" pitchFamily="18" charset="0"/>
              </a:rPr>
              <a:t>babycam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).</a:t>
            </a:r>
          </a:p>
          <a:p>
            <a:pPr marL="919163" indent="-342900" algn="just">
              <a:buFont typeface="Wingdings" pitchFamily="2" charset="2"/>
              <a:buChar char="§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Requirements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: easy to install, foolproof in operation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, low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price, sufficient capacity, to be expandable,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secure and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reliable.</a:t>
            </a:r>
          </a:p>
        </p:txBody>
      </p:sp>
    </p:spTree>
    <p:extLst>
      <p:ext uri="{BB962C8B-B14F-4D97-AF65-F5344CB8AC3E}">
        <p14:creationId xmlns:p14="http://schemas.microsoft.com/office/powerpoint/2010/main" val="2245416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17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981200" y="1066800"/>
            <a:ext cx="8382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Network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Hardware – </a:t>
            </a:r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Metropolitan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Area Network (MAN)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762000" y="1691819"/>
            <a:ext cx="112776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 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MAN (Metropolitan Area Network)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covers a city. </a:t>
            </a: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The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best-known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examples of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MANs are the cable television networks available in many cities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 These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systems grew from earlier community antenna systems used in areas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with poor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over-the-air television reception. </a:t>
            </a: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In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those early systems, a large antenna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was placed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on top of a nearby hill and a signal was then piped to the subscribers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’ houses.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When the Internet began attracting a mass audience, the cable TV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network operators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began to realize that with some changes to the system, they could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provide two-way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Internet service in unused parts of the spectrum. </a:t>
            </a: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At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that point,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the cable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TV system began to morph from simply a way to distribute television to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a metropolitan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area network.</a:t>
            </a:r>
          </a:p>
        </p:txBody>
      </p:sp>
    </p:spTree>
    <p:extLst>
      <p:ext uri="{BB962C8B-B14F-4D97-AF65-F5344CB8AC3E}">
        <p14:creationId xmlns:p14="http://schemas.microsoft.com/office/powerpoint/2010/main" val="4094010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18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981200" y="1066800"/>
            <a:ext cx="8382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Network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Hardware – </a:t>
            </a:r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Metropolitan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Area Network (MAN)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762000" y="1691819"/>
            <a:ext cx="11430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To a first approximation, a MAN might look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something like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the system shown in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Fig. below.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In this figure we see both television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signals and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Internet being fed into the centralized 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cable </a:t>
            </a:r>
            <a:r>
              <a:rPr lang="en-US" sz="2000" b="1" dirty="0" err="1">
                <a:solidFill>
                  <a:srgbClr val="002060"/>
                </a:solidFill>
                <a:latin typeface="Cambria" pitchFamily="18" charset="0"/>
              </a:rPr>
              <a:t>headend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for subsequent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distribution to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people’s homes.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014" y="2640037"/>
            <a:ext cx="6401386" cy="322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6858000" y="5955268"/>
            <a:ext cx="533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 smtClean="0">
                <a:solidFill>
                  <a:srgbClr val="002060"/>
                </a:solidFill>
                <a:latin typeface="Cambria" pitchFamily="18" charset="0"/>
              </a:rPr>
              <a:t>Fig</a:t>
            </a:r>
            <a:r>
              <a:rPr lang="en-US" i="1" dirty="0">
                <a:solidFill>
                  <a:srgbClr val="002060"/>
                </a:solidFill>
                <a:latin typeface="Cambria" pitchFamily="18" charset="0"/>
              </a:rPr>
              <a:t>. A metropolitan area network based on cable </a:t>
            </a:r>
            <a:r>
              <a:rPr lang="en-US" i="1" dirty="0" smtClean="0">
                <a:solidFill>
                  <a:srgbClr val="002060"/>
                </a:solidFill>
                <a:latin typeface="Cambria" pitchFamily="18" charset="0"/>
              </a:rPr>
              <a:t>TV</a:t>
            </a:r>
            <a:endParaRPr lang="en-US" i="1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62000" y="2971800"/>
            <a:ext cx="4800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Cable television is not the only MAN, though. </a:t>
            </a: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Recent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developments in </a:t>
            </a:r>
            <a:r>
              <a:rPr lang="en-US" sz="2000" dirty="0" err="1" smtClean="0">
                <a:solidFill>
                  <a:srgbClr val="002060"/>
                </a:solidFill>
                <a:latin typeface="Cambria" pitchFamily="18" charset="0"/>
              </a:rPr>
              <a:t>highspeed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wireless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Internet access have resulted in another MAN, which has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been standardized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as IEEE 802.16 and is popularly known as </a:t>
            </a:r>
            <a:r>
              <a:rPr lang="en-US" sz="2000" b="1" dirty="0" err="1">
                <a:solidFill>
                  <a:srgbClr val="002060"/>
                </a:solidFill>
                <a:latin typeface="Cambria" pitchFamily="18" charset="0"/>
              </a:rPr>
              <a:t>WiMAX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73705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19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981200" y="1066800"/>
            <a:ext cx="8382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Network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Hardware - Wide Area Network (WAN)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762000" y="1803737"/>
            <a:ext cx="11430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WAN (Wide Area Network) spans a large geographical area, often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a country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or continent. We will begin our discussion with wired WANs, using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the example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of a company with branch offices in different cities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 </a:t>
            </a: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2000" y="3044623"/>
            <a:ext cx="5562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The WAN in Fig. below  is a network that connects offices in Perth, Melbourne, and Brisbane. Each of these offices contains computers intended for running user (i.e., application) programs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514601"/>
            <a:ext cx="5715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6477000" y="5955268"/>
            <a:ext cx="571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 smtClean="0">
                <a:solidFill>
                  <a:srgbClr val="002060"/>
                </a:solidFill>
                <a:latin typeface="Cambria" pitchFamily="18" charset="0"/>
              </a:rPr>
              <a:t>Fig</a:t>
            </a:r>
            <a:r>
              <a:rPr lang="en-US" i="1" dirty="0">
                <a:solidFill>
                  <a:srgbClr val="002060"/>
                </a:solidFill>
                <a:latin typeface="Cambria" pitchFamily="18" charset="0"/>
              </a:rPr>
              <a:t>. WAN that connects three branch offices in Australia</a:t>
            </a:r>
          </a:p>
        </p:txBody>
      </p:sp>
    </p:spTree>
    <p:extLst>
      <p:ext uri="{BB962C8B-B14F-4D97-AF65-F5344CB8AC3E}">
        <p14:creationId xmlns:p14="http://schemas.microsoft.com/office/powerpoint/2010/main" val="2722130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2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714750" y="1066800"/>
            <a:ext cx="49149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rgbClr val="002060"/>
                </a:solidFill>
                <a:latin typeface="Cambria" pitchFamily="18" charset="0"/>
              </a:rPr>
              <a:t>Module 1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1447800" y="2057400"/>
            <a:ext cx="8610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Introduction to networks</a:t>
            </a:r>
            <a:endParaRPr lang="en-US" sz="2000" b="1" dirty="0">
              <a:solidFill>
                <a:srgbClr val="002060"/>
              </a:solidFill>
              <a:latin typeface="Cambria" pitchFamily="18" charset="0"/>
            </a:endParaRPr>
          </a:p>
          <a:p>
            <a:pPr marL="1090613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Network Hardware</a:t>
            </a: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1090613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Network Software</a:t>
            </a: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1090613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Reference models</a:t>
            </a: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6350">
              <a:lnSpc>
                <a:spcPct val="150000"/>
              </a:lnSpc>
            </a:pP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Physical Layer</a:t>
            </a:r>
            <a:endParaRPr lang="en-US" sz="2000" b="1" dirty="0">
              <a:solidFill>
                <a:srgbClr val="002060"/>
              </a:solidFill>
              <a:latin typeface="Cambria" pitchFamily="18" charset="0"/>
            </a:endParaRPr>
          </a:p>
          <a:p>
            <a:pPr marL="1090613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Guided transmission media</a:t>
            </a:r>
          </a:p>
          <a:p>
            <a:pPr marL="1090613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Wireless transmission</a:t>
            </a: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768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20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981200" y="1066800"/>
            <a:ext cx="8382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Network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Hardware - Wide Area Network (WAN)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762000" y="1803737"/>
            <a:ext cx="11430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 WAN consists of a collection of machines intended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for running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user programs (hosts, end systems) and a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pure communication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subnet(subnet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).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The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subnet consists of two distinct components:</a:t>
            </a:r>
          </a:p>
          <a:p>
            <a:pPr marL="863600" indent="-342900" algn="just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Transmission 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lines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(also called circuits, channels,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or trunks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) move bits between machines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</a:t>
            </a:r>
          </a:p>
          <a:p>
            <a:pPr marL="863600" indent="-342900" algn="just">
              <a:buFont typeface="Wingdings" pitchFamily="2" charset="2"/>
              <a:buChar char="§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863600" indent="-342900" algn="just">
              <a:buFont typeface="Wingdings" pitchFamily="2" charset="2"/>
              <a:buChar char="§"/>
            </a:pP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Switching 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elements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(packet switching nodes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, intermediate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system, data switching exchanges, routers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) are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specialized computers used to connect three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or more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transmission lines. </a:t>
            </a: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520700" algn="just"/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	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When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data arrive on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an incoming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line, the switching element must choose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an outgoing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line to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	forward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them on.</a:t>
            </a:r>
          </a:p>
        </p:txBody>
      </p:sp>
    </p:spTree>
    <p:extLst>
      <p:ext uri="{BB962C8B-B14F-4D97-AF65-F5344CB8AC3E}">
        <p14:creationId xmlns:p14="http://schemas.microsoft.com/office/powerpoint/2010/main" val="180434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21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981200" y="1066800"/>
            <a:ext cx="8382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Network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Hardware - Wide Area Network (WAN)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762000" y="1676400"/>
            <a:ext cx="11430000" cy="9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1900" dirty="0">
                <a:solidFill>
                  <a:srgbClr val="002060"/>
                </a:solidFill>
                <a:latin typeface="Cambria" pitchFamily="18" charset="0"/>
              </a:rPr>
              <a:t>There are two other varieties of WANs. First, rather than lease dedicated transmission lines, a company might connect its offices to the Internet.  This allows connections to be made between the offices as virtual links that use the underlying capacity of the Internet.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590800"/>
            <a:ext cx="5867400" cy="334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6705600" y="6031468"/>
            <a:ext cx="472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 smtClean="0">
                <a:solidFill>
                  <a:srgbClr val="002060"/>
                </a:solidFill>
                <a:latin typeface="Cambria" pitchFamily="18" charset="0"/>
              </a:rPr>
              <a:t>Fig</a:t>
            </a:r>
            <a:r>
              <a:rPr lang="en-US" i="1" dirty="0">
                <a:solidFill>
                  <a:srgbClr val="002060"/>
                </a:solidFill>
                <a:latin typeface="Cambria" pitchFamily="18" charset="0"/>
              </a:rPr>
              <a:t>. WAN using a virtual private network</a:t>
            </a:r>
          </a:p>
        </p:txBody>
      </p:sp>
      <p:sp>
        <p:nvSpPr>
          <p:cNvPr id="9" name="Rectangle 8"/>
          <p:cNvSpPr/>
          <p:nvPr/>
        </p:nvSpPr>
        <p:spPr>
          <a:xfrm>
            <a:off x="762000" y="2743200"/>
            <a:ext cx="541020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1900" dirty="0">
                <a:solidFill>
                  <a:srgbClr val="002060"/>
                </a:solidFill>
                <a:latin typeface="Cambria" pitchFamily="18" charset="0"/>
              </a:rPr>
              <a:t>This arrangement, shown </a:t>
            </a:r>
            <a:r>
              <a:rPr lang="en-US" sz="1900" dirty="0" smtClean="0">
                <a:solidFill>
                  <a:srgbClr val="002060"/>
                </a:solidFill>
                <a:latin typeface="Cambria" pitchFamily="18" charset="0"/>
              </a:rPr>
              <a:t>in Fig</a:t>
            </a:r>
            <a:r>
              <a:rPr lang="en-US" sz="1900" dirty="0">
                <a:solidFill>
                  <a:srgbClr val="002060"/>
                </a:solidFill>
                <a:latin typeface="Cambria" pitchFamily="18" charset="0"/>
              </a:rPr>
              <a:t>. </a:t>
            </a:r>
            <a:r>
              <a:rPr lang="en-US" sz="1900" dirty="0" smtClean="0">
                <a:solidFill>
                  <a:srgbClr val="002060"/>
                </a:solidFill>
                <a:latin typeface="Cambria" pitchFamily="18" charset="0"/>
              </a:rPr>
              <a:t>(right side), </a:t>
            </a:r>
            <a:r>
              <a:rPr lang="en-US" sz="1900" dirty="0">
                <a:solidFill>
                  <a:srgbClr val="002060"/>
                </a:solidFill>
                <a:latin typeface="Cambria" pitchFamily="18" charset="0"/>
              </a:rPr>
              <a:t>is called a </a:t>
            </a:r>
            <a:r>
              <a:rPr lang="en-US" sz="1900" b="1" dirty="0">
                <a:solidFill>
                  <a:srgbClr val="002060"/>
                </a:solidFill>
                <a:latin typeface="Cambria" pitchFamily="18" charset="0"/>
              </a:rPr>
              <a:t>VPN (Virtual Private Network).</a:t>
            </a:r>
            <a:endParaRPr lang="en-US" sz="1900" b="1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19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1900" dirty="0" smtClean="0">
                <a:solidFill>
                  <a:srgbClr val="002060"/>
                </a:solidFill>
                <a:latin typeface="Cambria" pitchFamily="18" charset="0"/>
              </a:rPr>
              <a:t>Compared </a:t>
            </a:r>
            <a:r>
              <a:rPr lang="en-US" sz="1900" dirty="0">
                <a:solidFill>
                  <a:srgbClr val="002060"/>
                </a:solidFill>
                <a:latin typeface="Cambria" pitchFamily="18" charset="0"/>
              </a:rPr>
              <a:t>to the </a:t>
            </a:r>
            <a:r>
              <a:rPr lang="en-US" sz="1900" dirty="0" smtClean="0">
                <a:solidFill>
                  <a:srgbClr val="002060"/>
                </a:solidFill>
                <a:latin typeface="Cambria" pitchFamily="18" charset="0"/>
              </a:rPr>
              <a:t>dedicated arrangement</a:t>
            </a:r>
            <a:r>
              <a:rPr lang="en-US" sz="1900" dirty="0">
                <a:solidFill>
                  <a:srgbClr val="002060"/>
                </a:solidFill>
                <a:latin typeface="Cambria" pitchFamily="18" charset="0"/>
              </a:rPr>
              <a:t>, a VPN has the usual advantage of virtualization, which is </a:t>
            </a:r>
            <a:r>
              <a:rPr lang="en-US" sz="1900" dirty="0" smtClean="0">
                <a:solidFill>
                  <a:srgbClr val="002060"/>
                </a:solidFill>
                <a:latin typeface="Cambria" pitchFamily="18" charset="0"/>
              </a:rPr>
              <a:t>that it </a:t>
            </a:r>
            <a:r>
              <a:rPr lang="en-US" sz="1900" dirty="0">
                <a:solidFill>
                  <a:srgbClr val="002060"/>
                </a:solidFill>
                <a:latin typeface="Cambria" pitchFamily="18" charset="0"/>
              </a:rPr>
              <a:t>provides flexible reuse of a resource (Internet connectivity</a:t>
            </a:r>
            <a:r>
              <a:rPr lang="en-US" sz="1900" dirty="0" smtClean="0">
                <a:solidFill>
                  <a:srgbClr val="002060"/>
                </a:solidFill>
                <a:latin typeface="Cambria" pitchFamily="18" charset="0"/>
              </a:rPr>
              <a:t>). 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19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1900" dirty="0" smtClean="0">
                <a:solidFill>
                  <a:srgbClr val="002060"/>
                </a:solidFill>
                <a:latin typeface="Cambria" pitchFamily="18" charset="0"/>
              </a:rPr>
              <a:t>A </a:t>
            </a:r>
            <a:r>
              <a:rPr lang="en-US" sz="1900" dirty="0">
                <a:solidFill>
                  <a:srgbClr val="002060"/>
                </a:solidFill>
                <a:latin typeface="Cambria" pitchFamily="18" charset="0"/>
              </a:rPr>
              <a:t>VPN also has the usual disadvantage </a:t>
            </a:r>
            <a:r>
              <a:rPr lang="en-US" sz="1900" dirty="0" smtClean="0">
                <a:solidFill>
                  <a:srgbClr val="002060"/>
                </a:solidFill>
                <a:latin typeface="Cambria" pitchFamily="18" charset="0"/>
              </a:rPr>
              <a:t>of virtualization</a:t>
            </a:r>
            <a:r>
              <a:rPr lang="en-US" sz="1900" dirty="0">
                <a:solidFill>
                  <a:srgbClr val="002060"/>
                </a:solidFill>
                <a:latin typeface="Cambria" pitchFamily="18" charset="0"/>
              </a:rPr>
              <a:t>, which is a lack of control over the underlying resources. With </a:t>
            </a:r>
            <a:r>
              <a:rPr lang="en-US" sz="1900" dirty="0" smtClean="0">
                <a:solidFill>
                  <a:srgbClr val="002060"/>
                </a:solidFill>
                <a:latin typeface="Cambria" pitchFamily="18" charset="0"/>
              </a:rPr>
              <a:t>a dedicated </a:t>
            </a:r>
            <a:r>
              <a:rPr lang="en-US" sz="1900" dirty="0">
                <a:solidFill>
                  <a:srgbClr val="002060"/>
                </a:solidFill>
                <a:latin typeface="Cambria" pitchFamily="18" charset="0"/>
              </a:rPr>
              <a:t>line, the capacity is clear. </a:t>
            </a:r>
            <a:endParaRPr lang="en-US" sz="1900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92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22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981200" y="1066800"/>
            <a:ext cx="83820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Network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Hardware - Wide Area Network (WAN)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762000" y="1676400"/>
            <a:ext cx="1143000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1900" dirty="0">
                <a:solidFill>
                  <a:srgbClr val="002060"/>
                </a:solidFill>
                <a:latin typeface="Cambria" pitchFamily="18" charset="0"/>
              </a:rPr>
              <a:t>The second variation is that the subnet may be run by a different company</a:t>
            </a:r>
            <a:r>
              <a:rPr lang="en-US" sz="1900" dirty="0" smtClean="0">
                <a:solidFill>
                  <a:srgbClr val="002060"/>
                </a:solidFill>
                <a:latin typeface="Cambria" pitchFamily="18" charset="0"/>
              </a:rPr>
              <a:t>. The </a:t>
            </a:r>
            <a:r>
              <a:rPr lang="en-US" sz="1900" dirty="0">
                <a:solidFill>
                  <a:srgbClr val="002060"/>
                </a:solidFill>
                <a:latin typeface="Cambria" pitchFamily="18" charset="0"/>
              </a:rPr>
              <a:t>subnet operator is known as a </a:t>
            </a:r>
            <a:r>
              <a:rPr lang="en-US" sz="1900" b="1" dirty="0">
                <a:solidFill>
                  <a:srgbClr val="002060"/>
                </a:solidFill>
                <a:latin typeface="Cambria" pitchFamily="18" charset="0"/>
              </a:rPr>
              <a:t>network service provider </a:t>
            </a:r>
            <a:r>
              <a:rPr lang="en-US" sz="1900" dirty="0">
                <a:solidFill>
                  <a:srgbClr val="002060"/>
                </a:solidFill>
                <a:latin typeface="Cambria" pitchFamily="18" charset="0"/>
              </a:rPr>
              <a:t>and the offices </a:t>
            </a:r>
            <a:r>
              <a:rPr lang="en-US" sz="1900" dirty="0" smtClean="0">
                <a:solidFill>
                  <a:srgbClr val="002060"/>
                </a:solidFill>
                <a:latin typeface="Cambria" pitchFamily="18" charset="0"/>
              </a:rPr>
              <a:t>are its </a:t>
            </a:r>
            <a:r>
              <a:rPr lang="en-US" sz="1900" dirty="0">
                <a:solidFill>
                  <a:srgbClr val="002060"/>
                </a:solidFill>
                <a:latin typeface="Cambria" pitchFamily="18" charset="0"/>
              </a:rPr>
              <a:t>customers. This structure is shown in Fig. </a:t>
            </a:r>
            <a:r>
              <a:rPr lang="en-US" sz="1900" dirty="0" smtClean="0">
                <a:solidFill>
                  <a:srgbClr val="002060"/>
                </a:solidFill>
                <a:latin typeface="Cambria" pitchFamily="18" charset="0"/>
              </a:rPr>
              <a:t>below.</a:t>
            </a:r>
            <a:endParaRPr lang="en-US" sz="1900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62000" y="2612803"/>
            <a:ext cx="556260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1900" dirty="0">
                <a:solidFill>
                  <a:srgbClr val="002060"/>
                </a:solidFill>
                <a:latin typeface="Cambria" pitchFamily="18" charset="0"/>
              </a:rPr>
              <a:t>The subnet operator will </a:t>
            </a:r>
            <a:r>
              <a:rPr lang="en-US" sz="1900" dirty="0" smtClean="0">
                <a:solidFill>
                  <a:srgbClr val="002060"/>
                </a:solidFill>
                <a:latin typeface="Cambria" pitchFamily="18" charset="0"/>
              </a:rPr>
              <a:t>connect to </a:t>
            </a:r>
            <a:r>
              <a:rPr lang="en-US" sz="1900" dirty="0">
                <a:solidFill>
                  <a:srgbClr val="002060"/>
                </a:solidFill>
                <a:latin typeface="Cambria" pitchFamily="18" charset="0"/>
              </a:rPr>
              <a:t>other customers too, as long as they can pay and it can provide service</a:t>
            </a:r>
            <a:r>
              <a:rPr lang="en-US" sz="1900" dirty="0" smtClean="0">
                <a:solidFill>
                  <a:srgbClr val="002060"/>
                </a:solidFill>
                <a:latin typeface="Cambria" pitchFamily="18" charset="0"/>
              </a:rPr>
              <a:t>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19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1900" dirty="0">
                <a:solidFill>
                  <a:srgbClr val="002060"/>
                </a:solidFill>
                <a:latin typeface="Cambria" pitchFamily="18" charset="0"/>
              </a:rPr>
              <a:t>Since it would be a disappointing network service if the customers could </a:t>
            </a:r>
            <a:r>
              <a:rPr lang="en-US" sz="1900" dirty="0" smtClean="0">
                <a:solidFill>
                  <a:srgbClr val="002060"/>
                </a:solidFill>
                <a:latin typeface="Cambria" pitchFamily="18" charset="0"/>
              </a:rPr>
              <a:t>only send </a:t>
            </a:r>
            <a:r>
              <a:rPr lang="en-US" sz="1900" dirty="0">
                <a:solidFill>
                  <a:srgbClr val="002060"/>
                </a:solidFill>
                <a:latin typeface="Cambria" pitchFamily="18" charset="0"/>
              </a:rPr>
              <a:t>packets to each other, the subnet operator will also connect to other </a:t>
            </a:r>
            <a:r>
              <a:rPr lang="en-US" sz="1900" dirty="0" smtClean="0">
                <a:solidFill>
                  <a:srgbClr val="002060"/>
                </a:solidFill>
                <a:latin typeface="Cambria" pitchFamily="18" charset="0"/>
              </a:rPr>
              <a:t>networks that </a:t>
            </a:r>
            <a:r>
              <a:rPr lang="en-US" sz="1900" dirty="0">
                <a:solidFill>
                  <a:srgbClr val="002060"/>
                </a:solidFill>
                <a:latin typeface="Cambria" pitchFamily="18" charset="0"/>
              </a:rPr>
              <a:t>are part of the Internet. Such a subnet operator is called an </a:t>
            </a:r>
            <a:r>
              <a:rPr lang="en-US" sz="1900" b="1" dirty="0">
                <a:solidFill>
                  <a:srgbClr val="002060"/>
                </a:solidFill>
                <a:latin typeface="Cambria" pitchFamily="18" charset="0"/>
              </a:rPr>
              <a:t>ISP (</a:t>
            </a:r>
            <a:r>
              <a:rPr lang="en-US" sz="1900" b="1" dirty="0" smtClean="0">
                <a:solidFill>
                  <a:srgbClr val="002060"/>
                </a:solidFill>
                <a:latin typeface="Cambria" pitchFamily="18" charset="0"/>
              </a:rPr>
              <a:t>Internet Service </a:t>
            </a:r>
            <a:r>
              <a:rPr lang="en-US" sz="1900" b="1" dirty="0">
                <a:solidFill>
                  <a:srgbClr val="002060"/>
                </a:solidFill>
                <a:latin typeface="Cambria" pitchFamily="18" charset="0"/>
              </a:rPr>
              <a:t>Provider) </a:t>
            </a:r>
            <a:r>
              <a:rPr lang="en-US" sz="1900" dirty="0">
                <a:solidFill>
                  <a:srgbClr val="002060"/>
                </a:solidFill>
                <a:latin typeface="Cambria" pitchFamily="18" charset="0"/>
              </a:rPr>
              <a:t>and the subnet is an ISP network. Its customers who </a:t>
            </a:r>
            <a:r>
              <a:rPr lang="en-US" sz="1900" dirty="0" smtClean="0">
                <a:solidFill>
                  <a:srgbClr val="002060"/>
                </a:solidFill>
                <a:latin typeface="Cambria" pitchFamily="18" charset="0"/>
              </a:rPr>
              <a:t>connect to </a:t>
            </a:r>
            <a:r>
              <a:rPr lang="en-US" sz="1900" dirty="0">
                <a:solidFill>
                  <a:srgbClr val="002060"/>
                </a:solidFill>
                <a:latin typeface="Cambria" pitchFamily="18" charset="0"/>
              </a:rPr>
              <a:t>the ISP receive Internet service.</a:t>
            </a:r>
            <a:endParaRPr lang="en-US" sz="1900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197" y="2460428"/>
            <a:ext cx="5528603" cy="3500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858000" y="6031468"/>
            <a:ext cx="472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 smtClean="0">
                <a:solidFill>
                  <a:srgbClr val="002060"/>
                </a:solidFill>
                <a:latin typeface="Cambria" pitchFamily="18" charset="0"/>
              </a:rPr>
              <a:t>Fig</a:t>
            </a:r>
            <a:r>
              <a:rPr lang="en-US" i="1" dirty="0">
                <a:solidFill>
                  <a:srgbClr val="002060"/>
                </a:solidFill>
                <a:latin typeface="Cambria" pitchFamily="18" charset="0"/>
              </a:rPr>
              <a:t>. WAN using a virtual private network</a:t>
            </a:r>
          </a:p>
        </p:txBody>
      </p:sp>
    </p:spTree>
    <p:extLst>
      <p:ext uri="{BB962C8B-B14F-4D97-AF65-F5344CB8AC3E}">
        <p14:creationId xmlns:p14="http://schemas.microsoft.com/office/powerpoint/2010/main" val="3327317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23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971800" y="1066800"/>
            <a:ext cx="63246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Network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Hardware </a:t>
            </a:r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-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Internetwork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762000" y="1803737"/>
            <a:ext cx="11430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Many networks exist in the world, often with different hardware and software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 People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connected to one network often want to communicate with people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attached to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 different one. The fulfillment of this desire requires that different, and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frequently incompatible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, networks be connected. </a:t>
            </a: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A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collection of interconnected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networks is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called an 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internetwork or internet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 A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common form of internet is a collection of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LANs connected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by a WAN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Differences among WANs, subnets, networks,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and internetworks.</a:t>
            </a:r>
          </a:p>
          <a:p>
            <a:pPr marL="688975" algn="just"/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–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WAN = subnet + hosts</a:t>
            </a:r>
          </a:p>
          <a:p>
            <a:pPr marL="688975" algn="just"/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– Subnet + hosts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------ WAN  ----- network</a:t>
            </a: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688975" algn="just"/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– Cable + hosts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----- 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LAN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----- network</a:t>
            </a:r>
          </a:p>
          <a:p>
            <a:pPr marL="688975" algn="just"/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– Many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interconnected networks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----  internetworks</a:t>
            </a:r>
          </a:p>
          <a:p>
            <a:pPr marL="1720850" indent="-342900" algn="just">
              <a:buFont typeface="Wingdings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Different owners</a:t>
            </a:r>
          </a:p>
          <a:p>
            <a:pPr marL="1720850" indent="-342900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Different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technologies</a:t>
            </a:r>
          </a:p>
        </p:txBody>
      </p:sp>
    </p:spTree>
    <p:extLst>
      <p:ext uri="{BB962C8B-B14F-4D97-AF65-F5344CB8AC3E}">
        <p14:creationId xmlns:p14="http://schemas.microsoft.com/office/powerpoint/2010/main" val="1818465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24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676650" y="1066800"/>
            <a:ext cx="49911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Summary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762000" y="1905000"/>
            <a:ext cx="11049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In today’s session,  you all have gone through  the following  topics</a:t>
            </a:r>
          </a:p>
          <a:p>
            <a:pPr marL="1198563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Network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Hardware</a:t>
            </a:r>
          </a:p>
        </p:txBody>
      </p:sp>
    </p:spTree>
    <p:extLst>
      <p:ext uri="{BB962C8B-B14F-4D97-AF65-F5344CB8AC3E}">
        <p14:creationId xmlns:p14="http://schemas.microsoft.com/office/powerpoint/2010/main" val="198918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25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676650" y="1066800"/>
            <a:ext cx="49911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Discussion  and  Interaction</a:t>
            </a:r>
            <a:endParaRPr lang="en-US" sz="2400" dirty="0"/>
          </a:p>
        </p:txBody>
      </p:sp>
      <p:pic>
        <p:nvPicPr>
          <p:cNvPr id="2050" name="Picture 2" descr="Pin on Quick Saves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399" y="1981200"/>
            <a:ext cx="4382729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4206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26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676650" y="1066800"/>
            <a:ext cx="49911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Topics  for  Next  Session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762000" y="1905000"/>
            <a:ext cx="11049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Module 1</a:t>
            </a:r>
            <a:endParaRPr lang="en-US" sz="2000" b="1" dirty="0">
              <a:solidFill>
                <a:srgbClr val="002060"/>
              </a:solidFill>
              <a:latin typeface="Cambria" pitchFamily="18" charset="0"/>
            </a:endParaRPr>
          </a:p>
          <a:p>
            <a:pPr marL="1198563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Network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Software</a:t>
            </a: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130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27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3074" name="Picture 2" descr="Thank you - An SVG animation by Gilli on Dribbbl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47800"/>
            <a:ext cx="6019800" cy="4299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4" descr="Motivational Quotes for Student Excellence: 50 Powerful [FREE] Inspiration  Templat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447800"/>
            <a:ext cx="66675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9170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3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714750" y="1066800"/>
            <a:ext cx="49149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Session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2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1447800" y="1981200"/>
            <a:ext cx="8610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Introduction to networks</a:t>
            </a:r>
            <a:endParaRPr lang="en-US" sz="2000" b="1" dirty="0">
              <a:solidFill>
                <a:srgbClr val="002060"/>
              </a:solidFill>
              <a:latin typeface="Cambria" pitchFamily="18" charset="0"/>
            </a:endParaRPr>
          </a:p>
          <a:p>
            <a:pPr marL="1090613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Network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Hardware</a:t>
            </a: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5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4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676650" y="1066800"/>
            <a:ext cx="49911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Network Hardware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762000" y="1730514"/>
            <a:ext cx="112776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There is no generally accepted taxonomy into which all computer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networks fit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, but two dimensions stand out as important: 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transmission technology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and 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scale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There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are two types of 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transmission technology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that are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in widespread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use: </a:t>
            </a: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974725" indent="-342900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Broadcast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links </a:t>
            </a:r>
          </a:p>
          <a:p>
            <a:pPr marL="974725" indent="-342900" algn="just">
              <a:buFont typeface="Wingdings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P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oint-to-point links</a:t>
            </a:r>
          </a:p>
          <a:p>
            <a:pPr marL="974725" indent="-342900" algn="just">
              <a:buFont typeface="Wingdings" pitchFamily="2" charset="2"/>
              <a:buChar char="§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Distance is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important as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 classification metric because different technologies are used at different</a:t>
            </a:r>
          </a:p>
          <a:p>
            <a:pPr algn="just"/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  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s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cales</a:t>
            </a:r>
          </a:p>
          <a:p>
            <a:pPr marL="974725" indent="-342900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Local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area networks (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LANs)</a:t>
            </a:r>
          </a:p>
          <a:p>
            <a:pPr marL="974725" indent="-342900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Metropolitan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area networks (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MANs)</a:t>
            </a:r>
          </a:p>
          <a:p>
            <a:pPr marL="974725" indent="-342900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Wide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area networks (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WANs)</a:t>
            </a:r>
          </a:p>
          <a:p>
            <a:pPr marL="974725" indent="-342900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Inter-networks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( internet vs. Internet)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646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5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667000" y="1066800"/>
            <a:ext cx="70866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Network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Hardware – Transmission Technology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762000" y="1730514"/>
            <a:ext cx="11277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Point-to-point links</a:t>
            </a:r>
          </a:p>
          <a:p>
            <a:pPr marL="974725" indent="-342900" algn="just">
              <a:buFont typeface="Wingdings" pitchFamily="2" charset="2"/>
              <a:buChar char="§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Point-to-point links connect individual pairs of machines. </a:t>
            </a: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To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go from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the source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to the destination on a network made up of point-to-point links, short messages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, called 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packets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in certain contexts, may have to first visit one or more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intermediate machines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. </a:t>
            </a: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Often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multiple routes, of different lengths, are possible,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so finding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good ones is important in point-to-point networks. </a:t>
            </a: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Point-to-point transmission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with exactly one sender and exactly one receiver is sometimes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called 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unicasting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99908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6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667000" y="1066800"/>
            <a:ext cx="70866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Network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Hardware – Transmission Technology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762000" y="1730514"/>
            <a:ext cx="11277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Point-to-point links</a:t>
            </a:r>
          </a:p>
          <a:p>
            <a:pPr marL="631825" algn="just"/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19458" name="Picture 2" descr="MPLS Fiber Connectivity for Bangkok Metro Area and throughout Thailand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134" y="1904999"/>
            <a:ext cx="6067866" cy="4519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867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7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667000" y="1066800"/>
            <a:ext cx="70866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Network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Hardware – Transmission Technology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762000" y="1730514"/>
            <a:ext cx="112776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Broadcast network</a:t>
            </a:r>
          </a:p>
          <a:p>
            <a:pPr algn="just"/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The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communication channel is shared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by all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the machines on the network; packets sent by any machine are received by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all the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others. </a:t>
            </a: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An 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address field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within each packet specifies the intended recipient.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Upon receiving a packet, a machine checks the address field. If the packet is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intended for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the receiving machine, that machine processes the packet; if the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packet is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intended for some other machine, it is just ignored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 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wireless network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is a common example of a broadcast link, with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communication shared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over a coverage region that depends on the wireless channel and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the transmitting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machine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Broadcast systems usually also allow the possibility of addressing a packet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to all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destinations by using a special code in the address field. When a packet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with this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code is transmitted, it is received and processed by every machine on the network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 This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mode of operation is called 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broadcasting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Some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broadcast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systems also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support transmission to a subset of the machines, which known as 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multicasting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0491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8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667000" y="1066800"/>
            <a:ext cx="70866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Network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Hardware – Transmission Technology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762000" y="1730514"/>
            <a:ext cx="11277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Broadcast network</a:t>
            </a:r>
          </a:p>
          <a:p>
            <a:pPr algn="just"/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15362" name="Picture 2" descr="File:GIF Broadcast traffic.gif - Wikipedia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133600"/>
            <a:ext cx="7238999" cy="4290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2505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9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276600" y="1066800"/>
            <a:ext cx="54864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Network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Hardware –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Scale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762000" y="1730514"/>
            <a:ext cx="11277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An alternative criterion for classifying networks is by 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scale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. Distance is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important as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 classification metric because different technologies are used at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different 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scales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In Fig.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below, 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we classify multiple processor systems by their rough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physical size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.</a:t>
            </a: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053953"/>
            <a:ext cx="5410200" cy="3366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8115300" y="5105400"/>
            <a:ext cx="3581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 smtClean="0">
                <a:solidFill>
                  <a:srgbClr val="002060"/>
                </a:solidFill>
                <a:latin typeface="Cambria" pitchFamily="18" charset="0"/>
              </a:rPr>
              <a:t>Fig. </a:t>
            </a:r>
            <a:r>
              <a:rPr lang="en-US" i="1" dirty="0">
                <a:solidFill>
                  <a:srgbClr val="002060"/>
                </a:solidFill>
                <a:latin typeface="Cambria" pitchFamily="18" charset="0"/>
              </a:rPr>
              <a:t>Classification of interconnected processors by scale</a:t>
            </a:r>
            <a:endParaRPr lang="en-US" i="1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78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1060</TotalTime>
  <Words>2586</Words>
  <Application>Microsoft Office PowerPoint</Application>
  <PresentationFormat>Custom</PresentationFormat>
  <Paragraphs>255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95</cp:revision>
  <dcterms:created xsi:type="dcterms:W3CDTF">2006-08-16T00:00:00Z</dcterms:created>
  <dcterms:modified xsi:type="dcterms:W3CDTF">2023-11-28T16:25:21Z</dcterms:modified>
</cp:coreProperties>
</file>