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62" r:id="rId9"/>
    <p:sldId id="263" r:id="rId10"/>
    <p:sldId id="280" r:id="rId11"/>
    <p:sldId id="264" r:id="rId12"/>
    <p:sldId id="265" r:id="rId13"/>
    <p:sldId id="266" r:id="rId14"/>
    <p:sldId id="281" r:id="rId15"/>
    <p:sldId id="269" r:id="rId16"/>
    <p:sldId id="270" r:id="rId17"/>
    <p:sldId id="271" r:id="rId18"/>
    <p:sldId id="272" r:id="rId19"/>
    <p:sldId id="282" r:id="rId20"/>
    <p:sldId id="273" r:id="rId21"/>
    <p:sldId id="274" r:id="rId22"/>
    <p:sldId id="286" r:id="rId23"/>
    <p:sldId id="277" r:id="rId24"/>
    <p:sldId id="278" r:id="rId25"/>
    <p:sldId id="279" r:id="rId26"/>
  </p:sldIdLst>
  <p:sldSz cx="123444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666" y="-72"/>
      </p:cViewPr>
      <p:guideLst>
        <p:guide orient="horz" pos="2160"/>
        <p:guide pos="38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F12260-202B-4471-A914-319AF071B8B8}" type="datetimeFigureOut">
              <a:rPr lang="en-US" smtClean="0"/>
              <a:t>11/28/2023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685800"/>
            <a:ext cx="61722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1CD819-CC67-4ED8-BA67-5E3C7A30D0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196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1CD819-CC67-4ED8-BA67-5E3C7A30D01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58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3200400" cy="952500"/>
          </a:xfrm>
          <a:prstGeom prst="rect">
            <a:avLst/>
          </a:prstGeom>
        </p:spPr>
      </p:pic>
      <p:pic>
        <p:nvPicPr>
          <p:cNvPr id="9" name="Picture 2" descr="C:\Users\Admin\Desktop\NAACAlogo-1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1" y="17463"/>
            <a:ext cx="1066800" cy="88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2" y="0"/>
            <a:ext cx="1066798" cy="8997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0" y="74915"/>
            <a:ext cx="1338262" cy="83948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400" y="16285"/>
            <a:ext cx="1057275" cy="898115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6470276"/>
            <a:ext cx="12344400" cy="381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228600"/>
            <a:ext cx="12344400" cy="381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3200400" cy="952500"/>
          </a:xfrm>
          <a:prstGeom prst="rect">
            <a:avLst/>
          </a:prstGeom>
        </p:spPr>
      </p:pic>
      <p:pic>
        <p:nvPicPr>
          <p:cNvPr id="9" name="Picture 2" descr="C:\Users\Admin\Desktop\NAACAlogo-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1" y="17463"/>
            <a:ext cx="1066800" cy="882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2" y="0"/>
            <a:ext cx="1066798" cy="8997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0" y="74915"/>
            <a:ext cx="1338262" cy="83948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400" y="16285"/>
            <a:ext cx="1057275" cy="898115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6470276"/>
            <a:ext cx="12344400" cy="381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0" y="1524000"/>
            <a:ext cx="12344400" cy="928688"/>
          </a:xfrm>
          <a:prstGeom prst="rect">
            <a:avLst/>
          </a:prstGeom>
        </p:spPr>
        <p:txBody>
          <a:bodyPr vert="horz" lIns="109715" tIns="54858" rIns="109715" bIns="54858" rtlCol="0" anchor="ctr">
            <a:noAutofit/>
          </a:bodyPr>
          <a:lstStyle>
            <a:lvl1pPr algn="ctr" defTabSz="1201704" rtl="0" eaLnBrk="1" latinLnBrk="0" hangingPunct="1">
              <a:spcBef>
                <a:spcPct val="0"/>
              </a:spcBef>
              <a:buNone/>
              <a:defRPr sz="58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700" b="1" dirty="0" smtClean="0">
                <a:solidFill>
                  <a:srgbClr val="002060"/>
                </a:solidFill>
                <a:latin typeface="Cambria" pitchFamily="18" charset="0"/>
              </a:rPr>
              <a:t>Computer Networks – </a:t>
            </a:r>
            <a:r>
              <a:rPr lang="en-GB" sz="3700" b="1" dirty="0" smtClean="0">
                <a:solidFill>
                  <a:srgbClr val="D60093"/>
                </a:solidFill>
                <a:latin typeface="Cambria" pitchFamily="18" charset="0"/>
              </a:rPr>
              <a:t>21CS52</a:t>
            </a:r>
            <a:endParaRPr lang="en-US" b="1" dirty="0">
              <a:solidFill>
                <a:srgbClr val="D60093"/>
              </a:solidFill>
              <a:latin typeface="Cambria" pitchFamily="18" charset="0"/>
            </a:endParaRPr>
          </a:p>
        </p:txBody>
      </p:sp>
      <p:sp>
        <p:nvSpPr>
          <p:cNvPr id="8" name="Subtitle 6"/>
          <p:cNvSpPr txBox="1">
            <a:spLocks/>
          </p:cNvSpPr>
          <p:nvPr/>
        </p:nvSpPr>
        <p:spPr>
          <a:xfrm>
            <a:off x="6602732" y="3581400"/>
            <a:ext cx="5741668" cy="2133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450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Wingdings" panose="05000000000000000000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50938" lvl="8" algn="l">
              <a:lnSpc>
                <a:spcPct val="150000"/>
              </a:lnSpc>
            </a:pP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 Course Coordinator:</a:t>
            </a:r>
          </a:p>
          <a:p>
            <a:pPr marL="1150938" lvl="8" algn="l">
              <a:lnSpc>
                <a:spcPct val="100000"/>
              </a:lnSpc>
            </a:pP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                      </a:t>
            </a:r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Prof. Yogesh N</a:t>
            </a:r>
          </a:p>
          <a:p>
            <a:pPr marL="1150938" lvl="8" algn="l">
              <a:lnSpc>
                <a:spcPct val="100000"/>
              </a:lnSpc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                      </a:t>
            </a:r>
            <a:r>
              <a:rPr lang="en-US" sz="2100" i="1" dirty="0" smtClean="0">
                <a:solidFill>
                  <a:srgbClr val="D60093"/>
                </a:solidFill>
                <a:latin typeface="Cambria" pitchFamily="18" charset="0"/>
              </a:rPr>
              <a:t>Assistant Professor</a:t>
            </a:r>
          </a:p>
          <a:p>
            <a:pPr marL="1150938" lvl="8" algn="l">
              <a:lnSpc>
                <a:spcPct val="100000"/>
              </a:lnSpc>
            </a:pPr>
            <a:r>
              <a:rPr lang="en-US" sz="2100" i="1" dirty="0" smtClean="0">
                <a:solidFill>
                  <a:srgbClr val="D60093"/>
                </a:solidFill>
                <a:latin typeface="Cambria" pitchFamily="18" charset="0"/>
              </a:rPr>
              <a:t>                     Dept. of CSD</a:t>
            </a:r>
          </a:p>
          <a:p>
            <a:pPr marL="1150938" lvl="8" algn="l">
              <a:lnSpc>
                <a:spcPct val="100000"/>
              </a:lnSpc>
            </a:pPr>
            <a:r>
              <a:rPr lang="en-US" sz="2100" i="1" dirty="0">
                <a:solidFill>
                  <a:srgbClr val="D60093"/>
                </a:solidFill>
                <a:latin typeface="Cambria" pitchFamily="18" charset="0"/>
              </a:rPr>
              <a:t> </a:t>
            </a:r>
            <a:r>
              <a:rPr lang="en-US" sz="2100" i="1" dirty="0" smtClean="0">
                <a:solidFill>
                  <a:srgbClr val="D60093"/>
                </a:solidFill>
                <a:latin typeface="Cambria" pitchFamily="18" charset="0"/>
              </a:rPr>
              <a:t>                    ATMECE, Mysuru</a:t>
            </a:r>
          </a:p>
          <a:p>
            <a:pPr marL="1150938" lvl="8" algn="l">
              <a:lnSpc>
                <a:spcPct val="100000"/>
              </a:lnSpc>
            </a:pPr>
            <a:r>
              <a:rPr lang="en-US" sz="2100" i="1" dirty="0">
                <a:solidFill>
                  <a:srgbClr val="D60093"/>
                </a:solidFill>
                <a:latin typeface="Cambria" pitchFamily="18" charset="0"/>
              </a:rPr>
              <a:t> </a:t>
            </a:r>
            <a:r>
              <a:rPr lang="en-US" sz="2100" i="1" dirty="0" smtClean="0">
                <a:solidFill>
                  <a:srgbClr val="D60093"/>
                </a:solidFill>
                <a:latin typeface="Cambria" pitchFamily="18" charset="0"/>
              </a:rPr>
              <a:t>                                         </a:t>
            </a:r>
            <a:endParaRPr lang="en-US" sz="2100" b="1" i="1" dirty="0">
              <a:solidFill>
                <a:srgbClr val="D60093"/>
              </a:solidFill>
              <a:latin typeface="+mj-lt"/>
            </a:endParaRPr>
          </a:p>
        </p:txBody>
      </p:sp>
      <p:pic>
        <p:nvPicPr>
          <p:cNvPr id="1026" name="Picture 2" descr="Computer Network Gif - Colaboratory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818506"/>
            <a:ext cx="4392932" cy="3294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30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10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90800" y="1066800"/>
            <a:ext cx="731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Network Usage: Business applications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62000" y="1796296"/>
            <a:ext cx="11277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The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client-server model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involves requests and replies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  <a:p>
            <a:pPr algn="just"/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6146" name="Picture 2" descr="Understanding services — ROS 2 Documentation: Foxy documentation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243953"/>
            <a:ext cx="8001000" cy="4180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532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11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90800" y="1066800"/>
            <a:ext cx="731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Network Usage: Business applications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62000" y="1782901"/>
            <a:ext cx="11277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Communication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: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To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provide a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powerful communication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medium among widely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separated employees.</a:t>
            </a:r>
          </a:p>
          <a:p>
            <a:pPr marL="1031875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Email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1031875" indent="-342900" algn="just">
              <a:buFont typeface="Wingdings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BBS -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Bulletin-Board System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1031875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Video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conferencing (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QQ -Quick Question (Chinese App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), MSN - Multiple Subscriber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Numbering (Messaging App))</a:t>
            </a:r>
          </a:p>
          <a:p>
            <a:pPr marL="1031875" indent="-342900" algn="just">
              <a:buFont typeface="Wingdings" pitchFamily="2" charset="2"/>
              <a:buChar char="§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E-commerce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:</a:t>
            </a:r>
          </a:p>
          <a:p>
            <a:pPr marL="1087438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B2B – Business to Business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1087438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B2C – Business to Customer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177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12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90800" y="1066800"/>
            <a:ext cx="731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Network Usage: Home applications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62000" y="1862078"/>
            <a:ext cx="11277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Access to remote information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Person-to-person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communication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Electronic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commerce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Interactive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entertainment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Ubiquitous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computing</a:t>
            </a:r>
          </a:p>
        </p:txBody>
      </p:sp>
    </p:spTree>
    <p:extLst>
      <p:ext uri="{BB962C8B-B14F-4D97-AF65-F5344CB8AC3E}">
        <p14:creationId xmlns:p14="http://schemas.microsoft.com/office/powerpoint/2010/main" val="2774253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13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AutoShape 2" descr="Dev C++ Logo Icon PNG Transparent Background, Free Download #28406 -  FreeIcons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 descr="Install NS2 (Network Simulator) on Ubuntu 18.04 | Blo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2590800" y="1066800"/>
            <a:ext cx="731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Network Usage: Home applications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762000" y="1862078"/>
            <a:ext cx="11277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In a peer-to-peer model, there are no fixed clients and servers. Every person can, in principle, communicate with one or more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other people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; there is no fixed division into clients and servers.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743200"/>
            <a:ext cx="7172325" cy="3135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887109" y="5955268"/>
            <a:ext cx="67140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 smtClean="0">
                <a:solidFill>
                  <a:srgbClr val="002060"/>
                </a:solidFill>
                <a:latin typeface="Cambria" pitchFamily="18" charset="0"/>
              </a:rPr>
              <a:t>Fig</a:t>
            </a:r>
            <a:r>
              <a:rPr lang="en-US" i="1" dirty="0">
                <a:solidFill>
                  <a:srgbClr val="002060"/>
                </a:solidFill>
                <a:latin typeface="Cambria" pitchFamily="18" charset="0"/>
              </a:rPr>
              <a:t>. In a peer-to-peer system there are no fixed clients and servers</a:t>
            </a:r>
          </a:p>
        </p:txBody>
      </p:sp>
    </p:spTree>
    <p:extLst>
      <p:ext uri="{BB962C8B-B14F-4D97-AF65-F5344CB8AC3E}">
        <p14:creationId xmlns:p14="http://schemas.microsoft.com/office/powerpoint/2010/main" val="219240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14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AutoShape 2" descr="Dev C++ Logo Icon PNG Transparent Background, Free Download #28406 -  FreeIcons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6" descr="Install NS2 (Network Simulator) on Ubuntu 18.04 | Blo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2590800" y="1066800"/>
            <a:ext cx="731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Network Usage: Home applications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762000" y="1862078"/>
            <a:ext cx="11277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In a peer-to-peer model, there are no fixed clients and servers. </a:t>
            </a:r>
          </a:p>
        </p:txBody>
      </p:sp>
      <p:pic>
        <p:nvPicPr>
          <p:cNvPr id="13314" name="Picture 2" descr="Gnutella: an Intro to Gossip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309299"/>
            <a:ext cx="6705600" cy="4015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497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15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90800" y="1066800"/>
            <a:ext cx="731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Network Usage: Home applications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62000" y="1862078"/>
            <a:ext cx="11277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Access to remote information</a:t>
            </a:r>
          </a:p>
          <a:p>
            <a:pPr marL="806450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Access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to remote financial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institutions</a:t>
            </a:r>
          </a:p>
          <a:p>
            <a:pPr marL="806450" indent="-342900" algn="just">
              <a:buFont typeface="Wingdings" pitchFamily="2" charset="2"/>
              <a:buChar char="§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806450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Access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to on-line and personalized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newspapers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806450" indent="-342900" algn="just">
              <a:buFont typeface="Wingdings" pitchFamily="2" charset="2"/>
              <a:buChar char="§"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806450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Access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to information systems like the WWW,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which contains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information about the arts, business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, cooking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, government, health, history, hobbies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, recreation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, science, sports, travel, and many others</a:t>
            </a:r>
          </a:p>
        </p:txBody>
      </p:sp>
    </p:spTree>
    <p:extLst>
      <p:ext uri="{BB962C8B-B14F-4D97-AF65-F5344CB8AC3E}">
        <p14:creationId xmlns:p14="http://schemas.microsoft.com/office/powerpoint/2010/main" val="3967918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16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90800" y="1066800"/>
            <a:ext cx="731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Network Usage: Home applications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62000" y="1862078"/>
            <a:ext cx="11277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Person-to-person communication</a:t>
            </a:r>
          </a:p>
          <a:p>
            <a:pPr marL="806450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Email</a:t>
            </a:r>
          </a:p>
          <a:p>
            <a:pPr marL="806450" indent="-342900" algn="just">
              <a:buFont typeface="Wingdings" pitchFamily="2" charset="2"/>
              <a:buChar char="§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806450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Instant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messaging: chat room</a:t>
            </a:r>
          </a:p>
          <a:p>
            <a:pPr marL="806450" indent="-342900" algn="just">
              <a:buFont typeface="Wingdings" pitchFamily="2" charset="2"/>
              <a:buChar char="§"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806450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Using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the Internet to carry telephone calls,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video phone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, and Internet radio (YouTube)</a:t>
            </a:r>
          </a:p>
          <a:p>
            <a:pPr marL="806450" indent="-342900" algn="just">
              <a:buFont typeface="Wingdings" pitchFamily="2" charset="2"/>
              <a:buChar char="§"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806450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Facebook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, MSN, QQ,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BBS</a:t>
            </a:r>
          </a:p>
          <a:p>
            <a:pPr marL="806450" indent="-342900" algn="just">
              <a:buFont typeface="Wingdings" pitchFamily="2" charset="2"/>
              <a:buChar char="§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806450" indent="-342900" algn="just">
              <a:buFont typeface="Wingdings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Wiki (Wikipedia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)</a:t>
            </a:r>
          </a:p>
          <a:p>
            <a:pPr marL="806450" indent="-342900" algn="just">
              <a:buFont typeface="Wingdings" pitchFamily="2" charset="2"/>
              <a:buChar char="§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806450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Tele-learning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044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17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90800" y="1066800"/>
            <a:ext cx="731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Network Usage: Home applications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62000" y="1862078"/>
            <a:ext cx="11277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Electronic 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commerce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806450" indent="-342900" algn="just">
              <a:buFont typeface="Wingdings" pitchFamily="2" charset="2"/>
              <a:buChar char="§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362200"/>
            <a:ext cx="95250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2667000" y="5257800"/>
            <a:ext cx="67140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 smtClean="0">
                <a:solidFill>
                  <a:srgbClr val="002060"/>
                </a:solidFill>
                <a:latin typeface="Cambria" pitchFamily="18" charset="0"/>
              </a:rPr>
              <a:t>Table</a:t>
            </a:r>
            <a:r>
              <a:rPr lang="en-US" i="1" dirty="0">
                <a:solidFill>
                  <a:srgbClr val="002060"/>
                </a:solidFill>
                <a:latin typeface="Cambria" pitchFamily="18" charset="0"/>
              </a:rPr>
              <a:t>. Some forms of e-commerce</a:t>
            </a:r>
          </a:p>
        </p:txBody>
      </p:sp>
    </p:spTree>
    <p:extLst>
      <p:ext uri="{BB962C8B-B14F-4D97-AF65-F5344CB8AC3E}">
        <p14:creationId xmlns:p14="http://schemas.microsoft.com/office/powerpoint/2010/main" val="3764390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18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90800" y="1066800"/>
            <a:ext cx="731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Network Usage: Home applications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62000" y="1862078"/>
            <a:ext cx="112776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Interactive entertainment</a:t>
            </a:r>
          </a:p>
          <a:p>
            <a:pPr marL="806450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VOD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(video on demand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)</a:t>
            </a:r>
            <a:r>
              <a:rPr lang="en-US" altLang="ja-JP" sz="2000" dirty="0" smtClean="0">
                <a:solidFill>
                  <a:srgbClr val="002060"/>
                </a:solidFill>
                <a:latin typeface="Cambria" pitchFamily="18" charset="0"/>
              </a:rPr>
              <a:t>,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interactive films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and interactive TVs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  <a:p>
            <a:pPr marL="806450" indent="-342900" algn="just">
              <a:buFont typeface="Wingdings" pitchFamily="2" charset="2"/>
              <a:buChar char="§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806450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Network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game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playing</a:t>
            </a:r>
          </a:p>
          <a:p>
            <a:pPr marL="806450" indent="-342900" algn="just">
              <a:buFont typeface="Wingdings" pitchFamily="2" charset="2"/>
              <a:buChar char="§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806450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Maybe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 brand new industry based on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computer networking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and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entertainment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Ubiquitous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computing </a:t>
            </a:r>
          </a:p>
          <a:p>
            <a:pPr marL="806450" indent="-342900" algn="just">
              <a:buFont typeface="Wingdings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Computing is embedded into everyday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life</a:t>
            </a:r>
          </a:p>
          <a:p>
            <a:pPr marL="806450" indent="-342900" algn="just">
              <a:buFont typeface="Wingdings" pitchFamily="2" charset="2"/>
              <a:buChar char="§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806450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Power-line networks</a:t>
            </a:r>
          </a:p>
          <a:p>
            <a:pPr marL="806450" indent="-342900" algn="just">
              <a:buFont typeface="Wingdings" pitchFamily="2" charset="2"/>
              <a:buChar char="§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806450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RFID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6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19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90800" y="1066800"/>
            <a:ext cx="731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Network Usage: Home applications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1219200" y="1862077"/>
            <a:ext cx="3886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Ubiquitous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computing </a:t>
            </a:r>
          </a:p>
        </p:txBody>
      </p:sp>
      <p:sp>
        <p:nvSpPr>
          <p:cNvPr id="8" name="Rectangle 7"/>
          <p:cNvSpPr/>
          <p:nvPr/>
        </p:nvSpPr>
        <p:spPr>
          <a:xfrm>
            <a:off x="7247206" y="1862077"/>
            <a:ext cx="3886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Interactive 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entertainment</a:t>
            </a:r>
            <a:endParaRPr lang="en-US" sz="2000" b="1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14338" name="Picture 2" descr="UBIQUITOUS COMPUT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" y="2565595"/>
            <a:ext cx="54864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The History Of Gaming: An Evolving Community | TechCrunc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700" y="2438400"/>
            <a:ext cx="42291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9534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714750" y="1066800"/>
            <a:ext cx="49149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002060"/>
                </a:solidFill>
                <a:latin typeface="Cambria" pitchFamily="18" charset="0"/>
              </a:rPr>
              <a:t>Module 1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1447800" y="2057400"/>
            <a:ext cx="8610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Introduction to networks</a:t>
            </a:r>
            <a:endParaRPr lang="en-US" sz="2000" b="1" dirty="0">
              <a:solidFill>
                <a:srgbClr val="002060"/>
              </a:solidFill>
              <a:latin typeface="Cambria" pitchFamily="18" charset="0"/>
            </a:endParaRPr>
          </a:p>
          <a:p>
            <a:pPr marL="1090613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Network Hardware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1090613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Network Software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1090613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Reference models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6350">
              <a:lnSpc>
                <a:spcPct val="150000"/>
              </a:lnSpc>
            </a:pP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Physical Layer</a:t>
            </a:r>
            <a:endParaRPr lang="en-US" sz="2000" b="1" dirty="0">
              <a:solidFill>
                <a:srgbClr val="002060"/>
              </a:solidFill>
              <a:latin typeface="Cambria" pitchFamily="18" charset="0"/>
            </a:endParaRPr>
          </a:p>
          <a:p>
            <a:pPr marL="1090613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Guided transmission media</a:t>
            </a:r>
          </a:p>
          <a:p>
            <a:pPr marL="1090613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Wireless transmission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76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20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590800" y="1066800"/>
            <a:ext cx="731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Network Usage: Mobile applications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62000" y="1862078"/>
            <a:ext cx="11277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Portable office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Important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for drivers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Important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to military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M-apps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: m-commerce, m-learning, …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232995"/>
            <a:ext cx="5943600" cy="2123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533400" y="5498068"/>
            <a:ext cx="67140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i="1" dirty="0" smtClean="0">
                <a:solidFill>
                  <a:srgbClr val="002060"/>
                </a:solidFill>
                <a:latin typeface="Cambria" pitchFamily="18" charset="0"/>
              </a:rPr>
              <a:t>Table</a:t>
            </a:r>
            <a:r>
              <a:rPr lang="en-US" i="1" dirty="0">
                <a:solidFill>
                  <a:srgbClr val="002060"/>
                </a:solidFill>
                <a:latin typeface="Cambria" pitchFamily="18" charset="0"/>
              </a:rPr>
              <a:t>. Combinations of wireless networks and mobile computing</a:t>
            </a:r>
          </a:p>
        </p:txBody>
      </p:sp>
      <p:pic>
        <p:nvPicPr>
          <p:cNvPr id="5124" name="Picture 4" descr="What are the different types and applications of m-commerce? What are its  pros and cons? - Quo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491" y="1828800"/>
            <a:ext cx="4715909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739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21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6" name="AutoShape 2" descr="Advantages and Disadvantages of Computer Networking - Coding Ninja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Advantages and Disadvantages of Computer Networking - Coding Ninja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2590800" y="1066800"/>
            <a:ext cx="731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Network Usage: Social issues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762000" y="1676400"/>
            <a:ext cx="112776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Contents on newsgroup or BBS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Employee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rights versus employer rights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Government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versus citizen’s rights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Profiling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Anonymous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messages</a:t>
            </a:r>
          </a:p>
          <a:p>
            <a:pPr marL="342900" indent="-342900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Along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with the good comes the bad. Life seems to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be like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that.</a:t>
            </a:r>
          </a:p>
          <a:p>
            <a:pPr marL="80645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Junk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email</a:t>
            </a:r>
          </a:p>
          <a:p>
            <a:pPr marL="80645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Ill-informed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, misleading, or downright wrong info.</a:t>
            </a:r>
          </a:p>
          <a:p>
            <a:pPr marL="806450" indent="-342900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Identity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theft</a:t>
            </a:r>
          </a:p>
        </p:txBody>
      </p:sp>
    </p:spTree>
    <p:extLst>
      <p:ext uri="{BB962C8B-B14F-4D97-AF65-F5344CB8AC3E}">
        <p14:creationId xmlns:p14="http://schemas.microsoft.com/office/powerpoint/2010/main" val="1619382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21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676650" y="1066800"/>
            <a:ext cx="49911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Summary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62000" y="1905000"/>
            <a:ext cx="11049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In today’s session,  you all have gone through  the following  topics</a:t>
            </a:r>
          </a:p>
          <a:p>
            <a:pPr marL="1198563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Introduction</a:t>
            </a:r>
          </a:p>
          <a:p>
            <a:pPr marL="1198563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Network Usage </a:t>
            </a:r>
          </a:p>
        </p:txBody>
      </p:sp>
    </p:spTree>
    <p:extLst>
      <p:ext uri="{BB962C8B-B14F-4D97-AF65-F5344CB8AC3E}">
        <p14:creationId xmlns:p14="http://schemas.microsoft.com/office/powerpoint/2010/main" val="198918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21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676650" y="1066800"/>
            <a:ext cx="49911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Discussion  and  Interaction</a:t>
            </a:r>
            <a:endParaRPr lang="en-US" sz="2400" dirty="0"/>
          </a:p>
        </p:txBody>
      </p:sp>
      <p:pic>
        <p:nvPicPr>
          <p:cNvPr id="2050" name="Picture 2" descr="Pin on Quick Saves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399" y="1981200"/>
            <a:ext cx="4382729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20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22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676650" y="1066800"/>
            <a:ext cx="49911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Topics  for  Next  Session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762000" y="1905000"/>
            <a:ext cx="11049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Module 1</a:t>
            </a:r>
            <a:endParaRPr lang="en-US" sz="2000" b="1" dirty="0">
              <a:solidFill>
                <a:srgbClr val="002060"/>
              </a:solidFill>
              <a:latin typeface="Cambria" pitchFamily="18" charset="0"/>
            </a:endParaRPr>
          </a:p>
          <a:p>
            <a:pPr marL="1198563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Network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Hardware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1198563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Network Software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130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23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pic>
        <p:nvPicPr>
          <p:cNvPr id="3074" name="Picture 2" descr="Thank you - An SVG animation by Gilli on Dribbbl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47800"/>
            <a:ext cx="6019800" cy="4299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4" descr="Motivational Quotes for Student Excellence: 50 Powerful [FREE] Inspiration  Templat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447800"/>
            <a:ext cx="66675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9170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3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714750" y="1066800"/>
            <a:ext cx="49149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Session 1</a:t>
            </a:r>
            <a:endParaRPr lang="en-US" sz="2400" dirty="0"/>
          </a:p>
        </p:txBody>
      </p:sp>
      <p:sp>
        <p:nvSpPr>
          <p:cNvPr id="9" name="Rectangle 8"/>
          <p:cNvSpPr/>
          <p:nvPr/>
        </p:nvSpPr>
        <p:spPr>
          <a:xfrm>
            <a:off x="1447800" y="1981200"/>
            <a:ext cx="8610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Introduction to networks</a:t>
            </a:r>
            <a:endParaRPr lang="en-US" sz="2000" b="1" dirty="0">
              <a:solidFill>
                <a:srgbClr val="002060"/>
              </a:solidFill>
              <a:latin typeface="Cambria" pitchFamily="18" charset="0"/>
            </a:endParaRPr>
          </a:p>
          <a:p>
            <a:pPr marL="1090613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Introduction</a:t>
            </a:r>
          </a:p>
          <a:p>
            <a:pPr marL="1090613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Network Usage </a:t>
            </a:r>
          </a:p>
        </p:txBody>
      </p:sp>
    </p:spTree>
    <p:extLst>
      <p:ext uri="{BB962C8B-B14F-4D97-AF65-F5344CB8AC3E}">
        <p14:creationId xmlns:p14="http://schemas.microsoft.com/office/powerpoint/2010/main" val="132455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mbria" pitchFamily="18" charset="0"/>
              </a:rPr>
              <a:t>4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714750" y="1066800"/>
            <a:ext cx="49149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002060"/>
                </a:solidFill>
                <a:latin typeface="Cambria" pitchFamily="18" charset="0"/>
              </a:rPr>
              <a:t>Introduction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762000" y="1796296"/>
            <a:ext cx="112776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The merging of computers and communications has had a profound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influence on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the way computer systems are organized. 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The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once-dominant concept of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the ‘‘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computer center’’ as a room with a large computer to which users bring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their work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for processing is now totally obsolete (although data centers holding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thousands of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Internet servers are becoming common). 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The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old model of a single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computer serving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all of the organization’s computational needs has been replaced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by one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in which a large number of separate but interconnected computers do the job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 These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systems are called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computer networks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The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term ‘‘computer network’’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means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collection of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autonomous computers interconnected by a single technology.</a:t>
            </a:r>
          </a:p>
        </p:txBody>
      </p:sp>
    </p:spTree>
    <p:extLst>
      <p:ext uri="{BB962C8B-B14F-4D97-AF65-F5344CB8AC3E}">
        <p14:creationId xmlns:p14="http://schemas.microsoft.com/office/powerpoint/2010/main" val="1579878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mbria" pitchFamily="18" charset="0"/>
              </a:rPr>
              <a:t>5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714750" y="1066800"/>
            <a:ext cx="49149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rgbClr val="002060"/>
                </a:solidFill>
                <a:latin typeface="Cambria" pitchFamily="18" charset="0"/>
              </a:rPr>
              <a:t>Introduction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762000" y="1796296"/>
            <a:ext cx="11277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Two computers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are said to be interconnected if they are able to exchange information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The connection need not be via a copper wire; fiber optics, microwaves, infrared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, and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communication satellites can also be used. </a:t>
            </a: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Networks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come in many sizes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, shapes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and forms, as we will see later. They are usually connected together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to make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larger networks, with the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Internet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being the most well-known example of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 network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of networks.</a:t>
            </a:r>
          </a:p>
        </p:txBody>
      </p:sp>
    </p:spTree>
    <p:extLst>
      <p:ext uri="{BB962C8B-B14F-4D97-AF65-F5344CB8AC3E}">
        <p14:creationId xmlns:p14="http://schemas.microsoft.com/office/powerpoint/2010/main" val="272897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6</a:t>
            </a:r>
          </a:p>
          <a:p>
            <a:pPr algn="ctr"/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714750" y="1066800"/>
            <a:ext cx="49149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>
                <a:solidFill>
                  <a:srgbClr val="002060"/>
                </a:solidFill>
                <a:latin typeface="Cambria" pitchFamily="18" charset="0"/>
              </a:rPr>
              <a:t>Uses of Computer Networks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762000" y="1796296"/>
            <a:ext cx="11277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In the old days, computer systems were highly centralized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 Now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, a large number of autonomous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computers are interconnected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to do the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job. </a:t>
            </a:r>
          </a:p>
          <a:p>
            <a:pPr marL="1095375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Computer network</a:t>
            </a:r>
          </a:p>
          <a:p>
            <a:pPr marL="1095375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Distributed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systems </a:t>
            </a:r>
            <a:endParaRPr lang="en-US" altLang="ja-JP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Computer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network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: a collection of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autonomous computers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interconnected by a single technology.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Distributed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systems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: a collection of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autonomous computers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appears to its users as a single coherent system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 Coherence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, model, implementation (middleware).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Examples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: The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Internet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is not a single network but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 network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of networks. The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Web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 is a distributed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system that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runs on top the of the Internet.</a:t>
            </a:r>
          </a:p>
        </p:txBody>
      </p:sp>
    </p:spTree>
    <p:extLst>
      <p:ext uri="{BB962C8B-B14F-4D97-AF65-F5344CB8AC3E}">
        <p14:creationId xmlns:p14="http://schemas.microsoft.com/office/powerpoint/2010/main" val="182612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mbria" pitchFamily="18" charset="0"/>
              </a:rPr>
              <a:t>7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714750" y="1066800"/>
            <a:ext cx="49149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Uses of Computer Networks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62000" y="1796296"/>
            <a:ext cx="11277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We will start with traditional uses at companies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, then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move on to home networking and recent developments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regarding mobile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users, and finish with social issues.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1023938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Business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applications</a:t>
            </a:r>
          </a:p>
          <a:p>
            <a:pPr marL="1023938" indent="-342900" algn="just">
              <a:buFont typeface="Wingdings" pitchFamily="2" charset="2"/>
              <a:buChar char="§"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1023938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Home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applications</a:t>
            </a:r>
          </a:p>
          <a:p>
            <a:pPr marL="1023938" indent="-342900" algn="just">
              <a:buFont typeface="Wingdings" pitchFamily="2" charset="2"/>
              <a:buChar char="§"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1023938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Mobile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applications</a:t>
            </a:r>
          </a:p>
          <a:p>
            <a:pPr marL="1023938" indent="-342900" algn="just">
              <a:buFont typeface="Wingdings" pitchFamily="2" charset="2"/>
              <a:buChar char="§"/>
            </a:pPr>
            <a:endParaRPr lang="en-US" sz="2000" dirty="0" smtClean="0">
              <a:solidFill>
                <a:srgbClr val="002060"/>
              </a:solidFill>
              <a:latin typeface="Cambria" pitchFamily="18" charset="0"/>
            </a:endParaRPr>
          </a:p>
          <a:p>
            <a:pPr marL="1023938" indent="-342900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Social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issues</a:t>
            </a:r>
          </a:p>
        </p:txBody>
      </p:sp>
    </p:spTree>
    <p:extLst>
      <p:ext uri="{BB962C8B-B14F-4D97-AF65-F5344CB8AC3E}">
        <p14:creationId xmlns:p14="http://schemas.microsoft.com/office/powerpoint/2010/main" val="147556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mbria" pitchFamily="18" charset="0"/>
              </a:rPr>
              <a:t>8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590800" y="1066800"/>
            <a:ext cx="731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Network Usage: Business applications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762000" y="1796296"/>
            <a:ext cx="11277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Resource </a:t>
            </a:r>
            <a:r>
              <a:rPr lang="en-US" sz="2000" b="1" dirty="0" smtClean="0">
                <a:solidFill>
                  <a:srgbClr val="002060"/>
                </a:solidFill>
                <a:latin typeface="Cambria" pitchFamily="18" charset="0"/>
              </a:rPr>
              <a:t>sharing</a:t>
            </a:r>
            <a:r>
              <a:rPr lang="en-US" altLang="ja-JP" sz="2000" b="1" dirty="0" smtClean="0">
                <a:solidFill>
                  <a:srgbClr val="002060"/>
                </a:solidFill>
                <a:latin typeface="Cambria" pitchFamily="18" charset="0"/>
              </a:rPr>
              <a:t>: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To make all programs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, equipment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, and especially data available to anyone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on the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network without regard to the physical location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of the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resource and the user.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667000"/>
            <a:ext cx="66294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4455127" y="5715000"/>
            <a:ext cx="46126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i="1" dirty="0" smtClean="0">
                <a:solidFill>
                  <a:srgbClr val="002060"/>
                </a:solidFill>
                <a:latin typeface="Cambria" pitchFamily="18" charset="0"/>
              </a:rPr>
              <a:t>Fig. </a:t>
            </a:r>
            <a:r>
              <a:rPr lang="en-US" i="1" dirty="0">
                <a:solidFill>
                  <a:srgbClr val="002060"/>
                </a:solidFill>
                <a:latin typeface="Cambria" pitchFamily="18" charset="0"/>
              </a:rPr>
              <a:t>A network with two clients and one </a:t>
            </a:r>
            <a:r>
              <a:rPr lang="en-US" i="1" dirty="0" smtClean="0">
                <a:solidFill>
                  <a:srgbClr val="002060"/>
                </a:solidFill>
                <a:latin typeface="Cambria" pitchFamily="18" charset="0"/>
              </a:rPr>
              <a:t>server</a:t>
            </a:r>
            <a:endParaRPr lang="en-US" i="1" dirty="0">
              <a:solidFill>
                <a:srgbClr val="00206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0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6454877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Cambria" pitchFamily="18" charset="0"/>
              </a:rPr>
              <a:t>Prof. Yogesh N, Dept. of CSD, ATMECE</a:t>
            </a:r>
            <a:endParaRPr lang="en-US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57890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Cambria" pitchFamily="18" charset="0"/>
              </a:rPr>
              <a:t>YN</a:t>
            </a:r>
            <a:endParaRPr lang="en-US" sz="2000" b="1" dirty="0">
              <a:solidFill>
                <a:schemeClr val="bg1"/>
              </a:solidFill>
              <a:latin typeface="Cambr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0" y="6424099"/>
            <a:ext cx="2438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Cambria" pitchFamily="18" charset="0"/>
              </a:rPr>
              <a:t>9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590800" y="1066800"/>
            <a:ext cx="7315200" cy="533400"/>
          </a:xfrm>
          <a:prstGeom prst="round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02060"/>
                </a:solidFill>
                <a:latin typeface="Cambria" pitchFamily="18" charset="0"/>
              </a:rPr>
              <a:t>Network Usage: Business applications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762000" y="1796296"/>
            <a:ext cx="11277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The </a:t>
            </a:r>
            <a:r>
              <a:rPr lang="en-US" sz="2000" b="1" dirty="0">
                <a:solidFill>
                  <a:srgbClr val="002060"/>
                </a:solidFill>
                <a:latin typeface="Cambria" pitchFamily="18" charset="0"/>
              </a:rPr>
              <a:t>client-server model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involves requests and replies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Communication takes the form of the client process sending a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message over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the network to the server process. The client process then waits for a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reply message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. When the server process gets the request, it performs the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requested work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or looks up the requested data and sends back a reply. These messages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are shown </a:t>
            </a:r>
            <a:r>
              <a:rPr lang="en-US" sz="2000" dirty="0">
                <a:solidFill>
                  <a:srgbClr val="002060"/>
                </a:solidFill>
                <a:latin typeface="Cambria" pitchFamily="18" charset="0"/>
              </a:rPr>
              <a:t>in Fig. </a:t>
            </a:r>
            <a:r>
              <a:rPr lang="en-US" sz="2000" dirty="0" smtClean="0">
                <a:solidFill>
                  <a:srgbClr val="002060"/>
                </a:solidFill>
                <a:latin typeface="Cambria" pitchFamily="18" charset="0"/>
              </a:rPr>
              <a:t>below.</a:t>
            </a:r>
            <a:endParaRPr lang="en-US" sz="2000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850" y="3905250"/>
            <a:ext cx="5753100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3352800" y="5802868"/>
            <a:ext cx="58315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i="1" dirty="0" smtClean="0">
                <a:solidFill>
                  <a:srgbClr val="002060"/>
                </a:solidFill>
                <a:latin typeface="Cambria" pitchFamily="18" charset="0"/>
              </a:rPr>
              <a:t>Fig. </a:t>
            </a:r>
            <a:r>
              <a:rPr lang="en-US" i="1" dirty="0">
                <a:solidFill>
                  <a:srgbClr val="002060"/>
                </a:solidFill>
                <a:latin typeface="Cambria" pitchFamily="18" charset="0"/>
              </a:rPr>
              <a:t>The client-server model involves requests and replies</a:t>
            </a:r>
          </a:p>
        </p:txBody>
      </p:sp>
    </p:spTree>
    <p:extLst>
      <p:ext uri="{BB962C8B-B14F-4D97-AF65-F5344CB8AC3E}">
        <p14:creationId xmlns:p14="http://schemas.microsoft.com/office/powerpoint/2010/main" val="202584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870</TotalTime>
  <Words>1287</Words>
  <Application>Microsoft Office PowerPoint</Application>
  <PresentationFormat>Custom</PresentationFormat>
  <Paragraphs>228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75</cp:revision>
  <dcterms:created xsi:type="dcterms:W3CDTF">2006-08-16T00:00:00Z</dcterms:created>
  <dcterms:modified xsi:type="dcterms:W3CDTF">2023-11-28T13:15:05Z</dcterms:modified>
</cp:coreProperties>
</file>