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68" r:id="rId5"/>
    <p:sldId id="259" r:id="rId6"/>
    <p:sldId id="260" r:id="rId7"/>
    <p:sldId id="261" r:id="rId8"/>
    <p:sldId id="262" r:id="rId9"/>
    <p:sldId id="263" r:id="rId10"/>
    <p:sldId id="264" r:id="rId11"/>
    <p:sldId id="265" r:id="rId12"/>
    <p:sldId id="266" r:id="rId13"/>
    <p:sldId id="269" r:id="rId14"/>
    <p:sldId id="270" r:id="rId15"/>
    <p:sldId id="271" r:id="rId16"/>
    <p:sldId id="272" r:id="rId17"/>
    <p:sldId id="273" r:id="rId18"/>
    <p:sldId id="274" r:id="rId19"/>
    <p:sldId id="275" r:id="rId20"/>
    <p:sldId id="276" r:id="rId21"/>
    <p:sldId id="277" r:id="rId22"/>
    <p:sldId id="278" r:id="rId23"/>
    <p:sldId id="279" r:id="rId24"/>
  </p:sldIdLst>
  <p:sldSz cx="123444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3" d="100"/>
          <a:sy n="53" d="100"/>
        </p:scale>
        <p:origin x="-1236" y="-342"/>
      </p:cViewPr>
      <p:guideLst>
        <p:guide orient="horz" pos="2160"/>
        <p:guide pos="388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F12260-202B-4471-A914-319AF071B8B8}" type="datetimeFigureOut">
              <a:rPr lang="en-US" smtClean="0"/>
              <a:t>11/27/2023</a:t>
            </a:fld>
            <a:endParaRPr lang="en-US"/>
          </a:p>
        </p:txBody>
      </p:sp>
      <p:sp>
        <p:nvSpPr>
          <p:cNvPr id="4" name="Slide Image Placeholder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1CD819-CC67-4ED8-BA67-5E3C7A30D019}" type="slidenum">
              <a:rPr lang="en-US" smtClean="0"/>
              <a:t>‹#›</a:t>
            </a:fld>
            <a:endParaRPr lang="en-US"/>
          </a:p>
        </p:txBody>
      </p:sp>
    </p:spTree>
    <p:extLst>
      <p:ext uri="{BB962C8B-B14F-4D97-AF65-F5344CB8AC3E}">
        <p14:creationId xmlns:p14="http://schemas.microsoft.com/office/powerpoint/2010/main" val="2104196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1CD819-CC67-4ED8-BA67-5E3C7A30D019}" type="slidenum">
              <a:rPr lang="en-US" smtClean="0"/>
              <a:t>1</a:t>
            </a:fld>
            <a:endParaRPr lang="en-US"/>
          </a:p>
        </p:txBody>
      </p:sp>
    </p:spTree>
    <p:extLst>
      <p:ext uri="{BB962C8B-B14F-4D97-AF65-F5344CB8AC3E}">
        <p14:creationId xmlns:p14="http://schemas.microsoft.com/office/powerpoint/2010/main" val="137525840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1000" y="0"/>
            <a:ext cx="3200400" cy="952500"/>
          </a:xfrm>
          <a:prstGeom prst="rect">
            <a:avLst/>
          </a:prstGeom>
        </p:spPr>
      </p:pic>
      <p:pic>
        <p:nvPicPr>
          <p:cNvPr id="9" name="Picture 2" descr="C:\Users\Admin\Desktop\NAACAlogo-1.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91401" y="17463"/>
            <a:ext cx="1066800" cy="8822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458202" y="0"/>
            <a:ext cx="1066798" cy="899729"/>
          </a:xfrm>
          <a:prstGeom prst="rect">
            <a:avLst/>
          </a:prstGeom>
        </p:spPr>
      </p:pic>
      <p:pic>
        <p:nvPicPr>
          <p:cNvPr id="11" name="Picture 10"/>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525000" y="74915"/>
            <a:ext cx="1338262" cy="839485"/>
          </a:xfrm>
          <a:prstGeom prst="rect">
            <a:avLst/>
          </a:prstGeom>
        </p:spPr>
      </p:pic>
      <p:pic>
        <p:nvPicPr>
          <p:cNvPr id="12" name="Picture 1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820400" y="16285"/>
            <a:ext cx="1057275" cy="898115"/>
          </a:xfrm>
          <a:prstGeom prst="rect">
            <a:avLst/>
          </a:prstGeom>
        </p:spPr>
      </p:pic>
      <p:sp>
        <p:nvSpPr>
          <p:cNvPr id="13" name="Rectangle 12"/>
          <p:cNvSpPr/>
          <p:nvPr userDrawn="1"/>
        </p:nvSpPr>
        <p:spPr>
          <a:xfrm>
            <a:off x="0" y="6470276"/>
            <a:ext cx="12344400" cy="381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228600"/>
            <a:ext cx="12344400" cy="381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81000" y="0"/>
            <a:ext cx="3200400" cy="952500"/>
          </a:xfrm>
          <a:prstGeom prst="rect">
            <a:avLst/>
          </a:prstGeom>
        </p:spPr>
      </p:pic>
      <p:pic>
        <p:nvPicPr>
          <p:cNvPr id="9" name="Picture 2" descr="C:\Users\Admin\Desktop\NAACAlogo-1.pn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7391401" y="17463"/>
            <a:ext cx="1066800" cy="88226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458202" y="0"/>
            <a:ext cx="1066798" cy="899729"/>
          </a:xfrm>
          <a:prstGeom prst="rect">
            <a:avLst/>
          </a:prstGeom>
        </p:spPr>
      </p:pic>
      <p:pic>
        <p:nvPicPr>
          <p:cNvPr id="11" name="Picture 10"/>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9525000" y="74915"/>
            <a:ext cx="1338262" cy="839485"/>
          </a:xfrm>
          <a:prstGeom prst="rect">
            <a:avLst/>
          </a:prstGeom>
        </p:spPr>
      </p:pic>
      <p:pic>
        <p:nvPicPr>
          <p:cNvPr id="12" name="Picture 11"/>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0820400" y="16285"/>
            <a:ext cx="1057275" cy="898115"/>
          </a:xfrm>
          <a:prstGeom prst="rect">
            <a:avLst/>
          </a:prstGeom>
        </p:spPr>
      </p:pic>
      <p:sp>
        <p:nvSpPr>
          <p:cNvPr id="13" name="Rectangle 12"/>
          <p:cNvSpPr/>
          <p:nvPr userDrawn="1"/>
        </p:nvSpPr>
        <p:spPr>
          <a:xfrm>
            <a:off x="0" y="6470276"/>
            <a:ext cx="12344400" cy="381000"/>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49" r:id="rId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11" Type="http://schemas.openxmlformats.org/officeDocument/2006/relationships/image" Target="../media/image22.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hyperlink" Target="mailto:yogeshn_cg@atme.edu.in" TargetMode="External"/><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hyperlink" Target="mailto:yogeshneelappa@gmail.c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gi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bY5OfBrBg1M"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Jihg61nafgE"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www.pearsonhighered.com/tanenbaum" TargetMode="External"/><Relationship Id="rId1" Type="http://schemas.openxmlformats.org/officeDocument/2006/relationships/slideLayout" Target="../slideLayouts/slideLayout1.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5" name="TextBox 4"/>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6" name="TextBox 5"/>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a:t>
            </a:r>
            <a:endParaRPr lang="en-US" sz="2000" b="1" dirty="0">
              <a:solidFill>
                <a:schemeClr val="bg1"/>
              </a:solidFill>
              <a:latin typeface="Cambria" pitchFamily="18" charset="0"/>
            </a:endParaRPr>
          </a:p>
        </p:txBody>
      </p:sp>
      <p:sp>
        <p:nvSpPr>
          <p:cNvPr id="7" name="Title 5"/>
          <p:cNvSpPr txBox="1">
            <a:spLocks/>
          </p:cNvSpPr>
          <p:nvPr/>
        </p:nvSpPr>
        <p:spPr>
          <a:xfrm>
            <a:off x="0" y="1752600"/>
            <a:ext cx="12344400" cy="928688"/>
          </a:xfrm>
          <a:prstGeom prst="rect">
            <a:avLst/>
          </a:prstGeom>
        </p:spPr>
        <p:txBody>
          <a:bodyPr vert="horz" lIns="109715" tIns="54858" rIns="109715" bIns="54858" rtlCol="0" anchor="ctr">
            <a:noAutofit/>
          </a:bodyPr>
          <a:lstStyle>
            <a:lvl1pPr algn="ctr" defTabSz="1201704" rtl="0" eaLnBrk="1" latinLnBrk="0" hangingPunct="1">
              <a:spcBef>
                <a:spcPct val="0"/>
              </a:spcBef>
              <a:buNone/>
              <a:defRPr sz="5800" kern="1200">
                <a:solidFill>
                  <a:schemeClr val="tx1"/>
                </a:solidFill>
                <a:latin typeface="+mj-lt"/>
                <a:ea typeface="+mj-ea"/>
                <a:cs typeface="+mj-cs"/>
              </a:defRPr>
            </a:lvl1pPr>
          </a:lstStyle>
          <a:p>
            <a:r>
              <a:rPr lang="en-GB" sz="3700" b="1" dirty="0" smtClean="0">
                <a:solidFill>
                  <a:srgbClr val="002060"/>
                </a:solidFill>
                <a:latin typeface="Cambria" pitchFamily="18" charset="0"/>
              </a:rPr>
              <a:t>Computer Networks – </a:t>
            </a:r>
            <a:r>
              <a:rPr lang="en-GB" sz="3700" b="1" dirty="0" smtClean="0">
                <a:solidFill>
                  <a:srgbClr val="D60093"/>
                </a:solidFill>
                <a:latin typeface="Cambria" pitchFamily="18" charset="0"/>
              </a:rPr>
              <a:t>21CS52</a:t>
            </a:r>
            <a:endParaRPr lang="en-US" b="1" dirty="0">
              <a:solidFill>
                <a:srgbClr val="D60093"/>
              </a:solidFill>
              <a:latin typeface="Cambria" pitchFamily="18" charset="0"/>
            </a:endParaRPr>
          </a:p>
        </p:txBody>
      </p:sp>
      <p:sp>
        <p:nvSpPr>
          <p:cNvPr id="8" name="Subtitle 6"/>
          <p:cNvSpPr txBox="1">
            <a:spLocks/>
          </p:cNvSpPr>
          <p:nvPr/>
        </p:nvSpPr>
        <p:spPr>
          <a:xfrm>
            <a:off x="6602732" y="3581400"/>
            <a:ext cx="5741668" cy="2133600"/>
          </a:xfrm>
          <a:prstGeom prst="rect">
            <a:avLst/>
          </a:prstGeom>
        </p:spPr>
        <p:txBody>
          <a:bodyPr vert="horz" lIns="0" tIns="45720" rIns="0" bIns="45720" rtlCol="0">
            <a:noAutofit/>
          </a:bodyPr>
          <a:lstStyle>
            <a:lvl1pPr marL="0" indent="0" algn="l" defTabSz="685800" rtl="0" eaLnBrk="1" latinLnBrk="0" hangingPunct="1">
              <a:lnSpc>
                <a:spcPct val="90000"/>
              </a:lnSpc>
              <a:spcBef>
                <a:spcPts val="0"/>
              </a:spcBef>
              <a:buFont typeface="Wingdings" panose="05000000000000000000" pitchFamily="2" charset="2"/>
              <a:buNone/>
              <a:defRPr sz="1350" kern="1200">
                <a:solidFill>
                  <a:schemeClr val="tx1"/>
                </a:solidFill>
                <a:latin typeface="+mn-lt"/>
                <a:ea typeface="+mn-ea"/>
                <a:cs typeface="+mn-cs"/>
              </a:defRPr>
            </a:lvl1pPr>
            <a:lvl2pPr marL="342900" indent="0" algn="ctr" defTabSz="685800" rtl="0" eaLnBrk="1" latinLnBrk="0" hangingPunct="1">
              <a:lnSpc>
                <a:spcPct val="90000"/>
              </a:lnSpc>
              <a:spcBef>
                <a:spcPts val="450"/>
              </a:spcBef>
              <a:buFont typeface="Wingdings" panose="05000000000000000000" pitchFamily="2" charset="2"/>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450"/>
              </a:spcBef>
              <a:buFont typeface="Wingdings" panose="05000000000000000000" pitchFamily="2" charset="2"/>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450"/>
              </a:spcBef>
              <a:buFont typeface="Wingdings" panose="05000000000000000000" pitchFamily="2" charset="2"/>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450"/>
              </a:spcBef>
              <a:buFont typeface="Wingdings" panose="05000000000000000000" pitchFamily="2" charset="2"/>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Wingdings" panose="05000000000000000000" pitchFamily="2" charset="2"/>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Wingdings" panose="05000000000000000000" pitchFamily="2" charset="2"/>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Wingdings" panose="05000000000000000000" pitchFamily="2" charset="2"/>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Wingdings" panose="05000000000000000000" pitchFamily="2" charset="2"/>
              <a:buNone/>
              <a:defRPr sz="1200" kern="1200">
                <a:solidFill>
                  <a:schemeClr val="tx1"/>
                </a:solidFill>
                <a:latin typeface="+mn-lt"/>
                <a:ea typeface="+mn-ea"/>
                <a:cs typeface="+mn-cs"/>
              </a:defRPr>
            </a:lvl9pPr>
          </a:lstStyle>
          <a:p>
            <a:pPr marL="1150938" lvl="8" algn="l">
              <a:lnSpc>
                <a:spcPct val="150000"/>
              </a:lnSpc>
            </a:pPr>
            <a:r>
              <a:rPr lang="en-US" sz="2400" b="1" dirty="0" smtClean="0">
                <a:solidFill>
                  <a:srgbClr val="002060"/>
                </a:solidFill>
                <a:latin typeface="Cambria" pitchFamily="18" charset="0"/>
              </a:rPr>
              <a:t> Course Coordinator:</a:t>
            </a:r>
          </a:p>
          <a:p>
            <a:pPr marL="1150938" lvl="8" algn="l">
              <a:lnSpc>
                <a:spcPct val="100000"/>
              </a:lnSpc>
            </a:pPr>
            <a:r>
              <a:rPr lang="en-US" sz="2000" b="1" dirty="0" smtClean="0">
                <a:solidFill>
                  <a:srgbClr val="002060"/>
                </a:solidFill>
                <a:latin typeface="Cambria" pitchFamily="18" charset="0"/>
              </a:rPr>
              <a:t>                      </a:t>
            </a:r>
            <a:r>
              <a:rPr lang="en-US" sz="2400" b="1" dirty="0" smtClean="0">
                <a:solidFill>
                  <a:srgbClr val="002060"/>
                </a:solidFill>
                <a:latin typeface="Cambria" pitchFamily="18" charset="0"/>
              </a:rPr>
              <a:t>Prof. Yogesh N</a:t>
            </a:r>
          </a:p>
          <a:p>
            <a:pPr marL="1150938" lvl="8" algn="l">
              <a:lnSpc>
                <a:spcPct val="100000"/>
              </a:lnSpc>
            </a:pPr>
            <a:r>
              <a:rPr lang="en-US" sz="2000" dirty="0" smtClean="0">
                <a:solidFill>
                  <a:srgbClr val="002060"/>
                </a:solidFill>
                <a:latin typeface="Cambria" pitchFamily="18" charset="0"/>
              </a:rPr>
              <a:t>                      </a:t>
            </a:r>
            <a:r>
              <a:rPr lang="en-US" sz="2100" i="1" dirty="0" smtClean="0">
                <a:solidFill>
                  <a:srgbClr val="D60093"/>
                </a:solidFill>
                <a:latin typeface="Cambria" pitchFamily="18" charset="0"/>
              </a:rPr>
              <a:t>Assistant Professor</a:t>
            </a:r>
          </a:p>
          <a:p>
            <a:pPr marL="1150938" lvl="8" algn="l">
              <a:lnSpc>
                <a:spcPct val="100000"/>
              </a:lnSpc>
            </a:pPr>
            <a:r>
              <a:rPr lang="en-US" sz="2100" i="1" dirty="0" smtClean="0">
                <a:solidFill>
                  <a:srgbClr val="D60093"/>
                </a:solidFill>
                <a:latin typeface="Cambria" pitchFamily="18" charset="0"/>
              </a:rPr>
              <a:t>                     Dept. of CSD</a:t>
            </a:r>
          </a:p>
          <a:p>
            <a:pPr marL="1150938" lvl="8" algn="l">
              <a:lnSpc>
                <a:spcPct val="100000"/>
              </a:lnSpc>
            </a:pPr>
            <a:r>
              <a:rPr lang="en-US" sz="2100" i="1" dirty="0">
                <a:solidFill>
                  <a:srgbClr val="D60093"/>
                </a:solidFill>
                <a:latin typeface="Cambria" pitchFamily="18" charset="0"/>
              </a:rPr>
              <a:t> </a:t>
            </a:r>
            <a:r>
              <a:rPr lang="en-US" sz="2100" i="1" dirty="0" smtClean="0">
                <a:solidFill>
                  <a:srgbClr val="D60093"/>
                </a:solidFill>
                <a:latin typeface="Cambria" pitchFamily="18" charset="0"/>
              </a:rPr>
              <a:t>                    ATMECE, Mysuru</a:t>
            </a:r>
          </a:p>
          <a:p>
            <a:pPr marL="1150938" lvl="8" algn="l">
              <a:lnSpc>
                <a:spcPct val="100000"/>
              </a:lnSpc>
            </a:pPr>
            <a:r>
              <a:rPr lang="en-US" sz="2100" i="1" dirty="0">
                <a:solidFill>
                  <a:srgbClr val="D60093"/>
                </a:solidFill>
                <a:latin typeface="Cambria" pitchFamily="18" charset="0"/>
              </a:rPr>
              <a:t> </a:t>
            </a:r>
            <a:r>
              <a:rPr lang="en-US" sz="2100" i="1" dirty="0" smtClean="0">
                <a:solidFill>
                  <a:srgbClr val="D60093"/>
                </a:solidFill>
                <a:latin typeface="Cambria" pitchFamily="18" charset="0"/>
              </a:rPr>
              <a:t>                                         </a:t>
            </a:r>
            <a:endParaRPr lang="en-US" sz="2100" b="1" i="1" dirty="0">
              <a:solidFill>
                <a:srgbClr val="D60093"/>
              </a:solidFill>
              <a:latin typeface="+mj-lt"/>
            </a:endParaRPr>
          </a:p>
        </p:txBody>
      </p:sp>
      <p:pic>
        <p:nvPicPr>
          <p:cNvPr id="1026" name="Picture 2" descr="Computer Network Gif - Colaboratory"/>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818506"/>
            <a:ext cx="4392932" cy="32946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43002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10</a:t>
            </a:r>
            <a:endParaRPr lang="en-US" sz="2000" b="1" dirty="0">
              <a:solidFill>
                <a:schemeClr val="bg1"/>
              </a:solidFill>
              <a:latin typeface="Cambria" pitchFamily="18" charset="0"/>
            </a:endParaRPr>
          </a:p>
        </p:txBody>
      </p:sp>
      <p:sp>
        <p:nvSpPr>
          <p:cNvPr id="5" name="Rounded Rectangle 4"/>
          <p:cNvSpPr/>
          <p:nvPr/>
        </p:nvSpPr>
        <p:spPr>
          <a:xfrm>
            <a:off x="3390900" y="1066800"/>
            <a:ext cx="55626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Course  Learning  Objectives (CLOs)</a:t>
            </a:r>
            <a:endParaRPr lang="en-US" sz="2400" dirty="0"/>
          </a:p>
        </p:txBody>
      </p:sp>
      <p:sp>
        <p:nvSpPr>
          <p:cNvPr id="8" name="Rectangle 7"/>
          <p:cNvSpPr/>
          <p:nvPr/>
        </p:nvSpPr>
        <p:spPr>
          <a:xfrm>
            <a:off x="762000" y="1905000"/>
            <a:ext cx="11049000" cy="2215991"/>
          </a:xfrm>
          <a:prstGeom prst="rect">
            <a:avLst/>
          </a:prstGeom>
        </p:spPr>
        <p:txBody>
          <a:bodyPr wrap="square">
            <a:spAutoFit/>
          </a:bodyPr>
          <a:lstStyle/>
          <a:p>
            <a:pPr>
              <a:lnSpc>
                <a:spcPct val="150000"/>
              </a:lnSpc>
            </a:pPr>
            <a:r>
              <a:rPr lang="en-US" sz="2000" b="1" i="1" dirty="0">
                <a:solidFill>
                  <a:srgbClr val="002060"/>
                </a:solidFill>
                <a:latin typeface="Bookman Old Style" pitchFamily="18" charset="0"/>
              </a:rPr>
              <a:t>This course will enable students </a:t>
            </a:r>
            <a:r>
              <a:rPr lang="en-US" sz="2000" b="1" i="1" dirty="0" smtClean="0">
                <a:solidFill>
                  <a:srgbClr val="002060"/>
                </a:solidFill>
                <a:latin typeface="Bookman Old Style" pitchFamily="18" charset="0"/>
              </a:rPr>
              <a:t>to</a:t>
            </a:r>
          </a:p>
          <a:p>
            <a:pPr marL="804863" indent="-804863" algn="just">
              <a:lnSpc>
                <a:spcPct val="150000"/>
              </a:lnSpc>
              <a:tabLst>
                <a:tab pos="0" algn="l"/>
              </a:tabLst>
            </a:pPr>
            <a:r>
              <a:rPr lang="en-US" i="1" dirty="0">
                <a:solidFill>
                  <a:srgbClr val="002060"/>
                </a:solidFill>
                <a:latin typeface="Bookman Old Style" pitchFamily="18" charset="0"/>
              </a:rPr>
              <a:t>CLO 1. Fundamentals of data communication networks.</a:t>
            </a:r>
          </a:p>
          <a:p>
            <a:pPr marL="804863" indent="-804863" algn="just">
              <a:lnSpc>
                <a:spcPct val="150000"/>
              </a:lnSpc>
              <a:tabLst>
                <a:tab pos="0" algn="l"/>
              </a:tabLst>
            </a:pPr>
            <a:r>
              <a:rPr lang="en-US" i="1" dirty="0">
                <a:solidFill>
                  <a:srgbClr val="002060"/>
                </a:solidFill>
                <a:latin typeface="Bookman Old Style" pitchFamily="18" charset="0"/>
              </a:rPr>
              <a:t>CLO 2. Software and hardware interfaces</a:t>
            </a:r>
          </a:p>
          <a:p>
            <a:pPr marL="804863" indent="-804863" algn="just">
              <a:lnSpc>
                <a:spcPct val="150000"/>
              </a:lnSpc>
              <a:tabLst>
                <a:tab pos="0" algn="l"/>
              </a:tabLst>
            </a:pPr>
            <a:r>
              <a:rPr lang="en-US" i="1" dirty="0">
                <a:solidFill>
                  <a:srgbClr val="002060"/>
                </a:solidFill>
                <a:latin typeface="Bookman Old Style" pitchFamily="18" charset="0"/>
              </a:rPr>
              <a:t>CLO 3. Application of various physical components and protocols</a:t>
            </a:r>
          </a:p>
          <a:p>
            <a:pPr marL="804863" indent="-804863" algn="just">
              <a:lnSpc>
                <a:spcPct val="150000"/>
              </a:lnSpc>
              <a:tabLst>
                <a:tab pos="0" algn="l"/>
              </a:tabLst>
            </a:pPr>
            <a:r>
              <a:rPr lang="en-US" i="1" dirty="0">
                <a:solidFill>
                  <a:srgbClr val="002060"/>
                </a:solidFill>
                <a:latin typeface="Bookman Old Style" pitchFamily="18" charset="0"/>
              </a:rPr>
              <a:t>CLO 4. Communication challenges and remedies in the networks.</a:t>
            </a:r>
            <a:endParaRPr lang="en-US" sz="2000" b="1" i="1" dirty="0">
              <a:solidFill>
                <a:srgbClr val="002060"/>
              </a:solidFill>
              <a:latin typeface="Bookman Old Style" pitchFamily="18" charset="0"/>
            </a:endParaRPr>
          </a:p>
        </p:txBody>
      </p:sp>
    </p:spTree>
    <p:extLst>
      <p:ext uri="{BB962C8B-B14F-4D97-AF65-F5344CB8AC3E}">
        <p14:creationId xmlns:p14="http://schemas.microsoft.com/office/powerpoint/2010/main" val="38517784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11</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Course  Outcomes (COs)</a:t>
            </a:r>
            <a:endParaRPr lang="en-US" sz="2400" dirty="0"/>
          </a:p>
        </p:txBody>
      </p:sp>
      <p:sp>
        <p:nvSpPr>
          <p:cNvPr id="8" name="Rectangle 7"/>
          <p:cNvSpPr/>
          <p:nvPr/>
        </p:nvSpPr>
        <p:spPr>
          <a:xfrm>
            <a:off x="609600" y="1905000"/>
            <a:ext cx="11506200" cy="2400657"/>
          </a:xfrm>
          <a:prstGeom prst="rect">
            <a:avLst/>
          </a:prstGeom>
        </p:spPr>
        <p:txBody>
          <a:bodyPr wrap="square">
            <a:spAutoFit/>
          </a:bodyPr>
          <a:lstStyle/>
          <a:p>
            <a:pPr>
              <a:lnSpc>
                <a:spcPct val="150000"/>
              </a:lnSpc>
            </a:pPr>
            <a:r>
              <a:rPr lang="en-US" sz="2000" b="1" i="1" dirty="0">
                <a:solidFill>
                  <a:srgbClr val="002060"/>
                </a:solidFill>
                <a:latin typeface="Bookman Old Style" pitchFamily="18" charset="0"/>
              </a:rPr>
              <a:t>At the end of the course, the student will be able to:</a:t>
            </a:r>
          </a:p>
          <a:p>
            <a:pPr algn="just">
              <a:lnSpc>
                <a:spcPct val="150000"/>
              </a:lnSpc>
            </a:pPr>
            <a:r>
              <a:rPr lang="en-US" sz="2000" i="1" dirty="0">
                <a:solidFill>
                  <a:srgbClr val="002060"/>
                </a:solidFill>
                <a:latin typeface="Bookman Old Style" pitchFamily="18" charset="0"/>
              </a:rPr>
              <a:t>CO 1. Learn the basic needs of communication system.</a:t>
            </a:r>
          </a:p>
          <a:p>
            <a:pPr algn="just">
              <a:lnSpc>
                <a:spcPct val="150000"/>
              </a:lnSpc>
            </a:pPr>
            <a:r>
              <a:rPr lang="en-US" sz="2000" i="1" dirty="0">
                <a:solidFill>
                  <a:srgbClr val="002060"/>
                </a:solidFill>
                <a:latin typeface="Bookman Old Style" pitchFamily="18" charset="0"/>
              </a:rPr>
              <a:t>CO 2. Interpret the communication challenges and its solution.</a:t>
            </a:r>
          </a:p>
          <a:p>
            <a:pPr algn="just">
              <a:lnSpc>
                <a:spcPct val="150000"/>
              </a:lnSpc>
            </a:pPr>
            <a:r>
              <a:rPr lang="en-US" sz="2000" i="1" dirty="0">
                <a:solidFill>
                  <a:srgbClr val="002060"/>
                </a:solidFill>
                <a:latin typeface="Bookman Old Style" pitchFamily="18" charset="0"/>
              </a:rPr>
              <a:t>CO 3. Identify and organize the communication system network components</a:t>
            </a:r>
          </a:p>
          <a:p>
            <a:pPr algn="just">
              <a:lnSpc>
                <a:spcPct val="150000"/>
              </a:lnSpc>
            </a:pPr>
            <a:r>
              <a:rPr lang="en-US" sz="2000" i="1" dirty="0">
                <a:solidFill>
                  <a:srgbClr val="002060"/>
                </a:solidFill>
                <a:latin typeface="Bookman Old Style" pitchFamily="18" charset="0"/>
              </a:rPr>
              <a:t>CO 4. Design communication networks for user requirements.</a:t>
            </a:r>
          </a:p>
        </p:txBody>
      </p:sp>
    </p:spTree>
    <p:extLst>
      <p:ext uri="{BB962C8B-B14F-4D97-AF65-F5344CB8AC3E}">
        <p14:creationId xmlns:p14="http://schemas.microsoft.com/office/powerpoint/2010/main" val="2774253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12</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IPCC Course Structure</a:t>
            </a:r>
            <a:endParaRPr lang="en-US" sz="2400" dirty="0"/>
          </a:p>
        </p:txBody>
      </p:sp>
      <p:sp>
        <p:nvSpPr>
          <p:cNvPr id="7" name="Rectangle 6"/>
          <p:cNvSpPr/>
          <p:nvPr/>
        </p:nvSpPr>
        <p:spPr>
          <a:xfrm>
            <a:off x="762000" y="1752600"/>
            <a:ext cx="11049000" cy="2446824"/>
          </a:xfrm>
          <a:prstGeom prst="rect">
            <a:avLst/>
          </a:prstGeom>
        </p:spPr>
        <p:txBody>
          <a:bodyPr wrap="square">
            <a:spAutoFit/>
          </a:bodyPr>
          <a:lstStyle/>
          <a:p>
            <a:pPr marL="342900" indent="-342900" algn="just">
              <a:buFont typeface="Arial" pitchFamily="34" charset="0"/>
              <a:buChar char="•"/>
            </a:pPr>
            <a:r>
              <a:rPr lang="en-US" sz="1900" i="1" dirty="0">
                <a:solidFill>
                  <a:srgbClr val="002060"/>
                </a:solidFill>
                <a:latin typeface="Bookman Old Style" pitchFamily="18" charset="0"/>
              </a:rPr>
              <a:t>IPCC stands for </a:t>
            </a:r>
            <a:r>
              <a:rPr lang="en-US" sz="1900" b="1" i="1" dirty="0">
                <a:solidFill>
                  <a:srgbClr val="002060"/>
                </a:solidFill>
                <a:latin typeface="Bookman Old Style" pitchFamily="18" charset="0"/>
              </a:rPr>
              <a:t>Integrated Professional Core Course</a:t>
            </a:r>
            <a:r>
              <a:rPr lang="en-US" sz="1900" i="1" dirty="0">
                <a:solidFill>
                  <a:srgbClr val="002060"/>
                </a:solidFill>
                <a:latin typeface="Bookman Old Style" pitchFamily="18" charset="0"/>
              </a:rPr>
              <a:t>.</a:t>
            </a:r>
          </a:p>
          <a:p>
            <a:pPr marL="342900" indent="-342900" algn="just">
              <a:buFont typeface="Arial" pitchFamily="34" charset="0"/>
              <a:buChar char="•"/>
            </a:pPr>
            <a:r>
              <a:rPr lang="en-US" sz="1900" i="1" dirty="0">
                <a:solidFill>
                  <a:srgbClr val="002060"/>
                </a:solidFill>
                <a:latin typeface="Bookman Old Style" pitchFamily="18" charset="0"/>
              </a:rPr>
              <a:t>Integration of both theory and practical in one course.</a:t>
            </a:r>
          </a:p>
          <a:p>
            <a:pPr marL="342900" indent="-342900" algn="just">
              <a:buFont typeface="Arial" pitchFamily="34" charset="0"/>
              <a:buChar char="•"/>
            </a:pPr>
            <a:r>
              <a:rPr lang="en-US" sz="1900" i="1" dirty="0">
                <a:solidFill>
                  <a:srgbClr val="002060"/>
                </a:solidFill>
                <a:latin typeface="Bookman Old Style" pitchFamily="18" charset="0"/>
              </a:rPr>
              <a:t>Dedicated 40 hours (3 hours /week) and 20 hours (2 hours /week) is allotted in the integrated course.</a:t>
            </a:r>
          </a:p>
          <a:p>
            <a:pPr marL="342900" indent="-342900" algn="just">
              <a:buFont typeface="Arial" pitchFamily="34" charset="0"/>
              <a:buChar char="•"/>
            </a:pPr>
            <a:r>
              <a:rPr lang="en-US" sz="1900" i="1" dirty="0">
                <a:solidFill>
                  <a:srgbClr val="002060"/>
                </a:solidFill>
                <a:latin typeface="Bookman Old Style" pitchFamily="18" charset="0"/>
              </a:rPr>
              <a:t>Each module in the course is connected with a laboratory component.</a:t>
            </a:r>
          </a:p>
          <a:p>
            <a:pPr marL="342900" indent="-342900" algn="just">
              <a:buFont typeface="Arial" pitchFamily="34" charset="0"/>
              <a:buChar char="•"/>
            </a:pPr>
            <a:r>
              <a:rPr lang="en-US" sz="1900" i="1" dirty="0">
                <a:solidFill>
                  <a:srgbClr val="002060"/>
                </a:solidFill>
                <a:latin typeface="Bookman Old Style" pitchFamily="18" charset="0"/>
              </a:rPr>
              <a:t>To conduct Practical sessions, the </a:t>
            </a:r>
            <a:r>
              <a:rPr lang="en-US" sz="1900" i="1" dirty="0" err="1" smtClean="0">
                <a:solidFill>
                  <a:srgbClr val="002060"/>
                </a:solidFill>
                <a:latin typeface="Bookman Old Style" pitchFamily="18" charset="0"/>
              </a:rPr>
              <a:t>Dev</a:t>
            </a:r>
            <a:r>
              <a:rPr lang="en-US" sz="1900" i="1" dirty="0" smtClean="0">
                <a:solidFill>
                  <a:srgbClr val="002060"/>
                </a:solidFill>
                <a:latin typeface="Bookman Old Style" pitchFamily="18" charset="0"/>
              </a:rPr>
              <a:t> C++, NS2 or any relevant softwares </a:t>
            </a:r>
            <a:r>
              <a:rPr lang="en-US" sz="1900" i="1" dirty="0">
                <a:solidFill>
                  <a:srgbClr val="002060"/>
                </a:solidFill>
                <a:latin typeface="Bookman Old Style" pitchFamily="18" charset="0"/>
              </a:rPr>
              <a:t>are used. </a:t>
            </a:r>
          </a:p>
          <a:p>
            <a:pPr marL="342900" indent="-342900" algn="just">
              <a:buFont typeface="Arial" pitchFamily="34" charset="0"/>
              <a:buChar char="•"/>
            </a:pPr>
            <a:r>
              <a:rPr lang="en-US" sz="1900" i="1" dirty="0">
                <a:solidFill>
                  <a:srgbClr val="002060"/>
                </a:solidFill>
                <a:latin typeface="Bookman Old Style" pitchFamily="18" charset="0"/>
              </a:rPr>
              <a:t>S</a:t>
            </a:r>
            <a:r>
              <a:rPr lang="en-US" sz="1900" i="1" dirty="0" smtClean="0">
                <a:solidFill>
                  <a:srgbClr val="002060"/>
                </a:solidFill>
                <a:latin typeface="Bookman Old Style" pitchFamily="18" charset="0"/>
              </a:rPr>
              <a:t>oftwares </a:t>
            </a:r>
            <a:r>
              <a:rPr lang="en-US" sz="1900" i="1" dirty="0">
                <a:solidFill>
                  <a:srgbClr val="002060"/>
                </a:solidFill>
                <a:latin typeface="Bookman Old Style" pitchFamily="18" charset="0"/>
              </a:rPr>
              <a:t>are </a:t>
            </a:r>
            <a:r>
              <a:rPr lang="en-US" sz="1900" i="1" dirty="0" smtClean="0">
                <a:solidFill>
                  <a:srgbClr val="002060"/>
                </a:solidFill>
                <a:latin typeface="Bookman Old Style" pitchFamily="18" charset="0"/>
              </a:rPr>
              <a:t>available with license or as an open </a:t>
            </a:r>
            <a:r>
              <a:rPr lang="en-US" sz="1900" i="1" dirty="0">
                <a:solidFill>
                  <a:srgbClr val="002060"/>
                </a:solidFill>
                <a:latin typeface="Bookman Old Style" pitchFamily="18" charset="0"/>
              </a:rPr>
              <a:t>source softwares.</a:t>
            </a:r>
          </a:p>
          <a:p>
            <a:endParaRPr lang="en-US" sz="2000" b="1" i="1" dirty="0">
              <a:solidFill>
                <a:srgbClr val="002060"/>
              </a:solidFill>
              <a:latin typeface="Bookman Old Style" pitchFamily="18" charset="0"/>
            </a:endParaRPr>
          </a:p>
        </p:txBody>
      </p:sp>
      <p:sp>
        <p:nvSpPr>
          <p:cNvPr id="6" name="AutoShape 2" descr="Dev C++ Logo Icon PNG Transparent Background, Free Download #28406 -  FreeIcons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6" name="Picture 4" descr="Dev C++ Logo Icon PNG Transparent Background, Free Download #28406 -  FreeIcon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48550" y="4019490"/>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6" descr="Install NS2 (Network Simulator) on Ubuntu 18.04 | Blo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80" name="Picture 8" descr="Install NS2 (Network Simulator) on Ubuntu 18.04 | Blo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55476" y="4142944"/>
            <a:ext cx="4495800" cy="17690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2401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13</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Laboratory Component</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2522374043"/>
              </p:ext>
            </p:extLst>
          </p:nvPr>
        </p:nvGraphicFramePr>
        <p:xfrm>
          <a:off x="430776" y="1676400"/>
          <a:ext cx="11608824" cy="4717011"/>
        </p:xfrm>
        <a:graphic>
          <a:graphicData uri="http://schemas.openxmlformats.org/drawingml/2006/table">
            <a:tbl>
              <a:tblPr firstRow="1" bandRow="1">
                <a:tableStyleId>{5C22544A-7EE6-4342-B048-85BDC9FD1C3A}</a:tableStyleId>
              </a:tblPr>
              <a:tblGrid>
                <a:gridCol w="940824"/>
                <a:gridCol w="10668000"/>
              </a:tblGrid>
              <a:tr h="441960">
                <a:tc>
                  <a:txBody>
                    <a:bodyPr/>
                    <a:lstStyle/>
                    <a:p>
                      <a:pPr algn="ctr"/>
                      <a:r>
                        <a:rPr lang="en-US" i="1" dirty="0" smtClean="0">
                          <a:solidFill>
                            <a:schemeClr val="bg1"/>
                          </a:solidFill>
                          <a:latin typeface="Bookman Old Style" pitchFamily="18" charset="0"/>
                        </a:rPr>
                        <a:t>Sl. No.</a:t>
                      </a:r>
                      <a:endParaRPr lang="en-US" i="1" dirty="0">
                        <a:solidFill>
                          <a:schemeClr val="bg1"/>
                        </a:solidFill>
                        <a:latin typeface="Bookman Old Style" pitchFamily="18" charset="0"/>
                      </a:endParaRPr>
                    </a:p>
                  </a:txBody>
                  <a:tcPr anchor="ctr"/>
                </a:tc>
                <a:tc>
                  <a:txBody>
                    <a:bodyPr/>
                    <a:lstStyle/>
                    <a:p>
                      <a:pPr algn="l"/>
                      <a:r>
                        <a:rPr lang="en-US" sz="1800" b="1" i="1" u="none" strike="noStrike" kern="1200" baseline="0" dirty="0" smtClean="0">
                          <a:solidFill>
                            <a:schemeClr val="bg1"/>
                          </a:solidFill>
                          <a:latin typeface="Bookman Old Style" pitchFamily="18" charset="0"/>
                          <a:ea typeface="+mn-ea"/>
                          <a:cs typeface="+mn-cs"/>
                        </a:rPr>
                        <a:t>Experiments: Simulation packages preferred: </a:t>
                      </a:r>
                      <a:r>
                        <a:rPr lang="en-US" sz="1800" b="1" i="1" u="none" strike="noStrike" kern="1200" baseline="0" dirty="0" err="1" smtClean="0">
                          <a:solidFill>
                            <a:schemeClr val="bg1"/>
                          </a:solidFill>
                          <a:latin typeface="Bookman Old Style" pitchFamily="18" charset="0"/>
                          <a:ea typeface="+mn-ea"/>
                          <a:cs typeface="+mn-cs"/>
                        </a:rPr>
                        <a:t>Dev</a:t>
                      </a:r>
                      <a:r>
                        <a:rPr lang="en-US" sz="1800" b="1" i="1" u="none" strike="noStrike" kern="1200" baseline="0" dirty="0" smtClean="0">
                          <a:solidFill>
                            <a:schemeClr val="bg1"/>
                          </a:solidFill>
                          <a:latin typeface="Bookman Old Style" pitchFamily="18" charset="0"/>
                          <a:ea typeface="+mn-ea"/>
                          <a:cs typeface="+mn-cs"/>
                        </a:rPr>
                        <a:t> C++ , NS2  or any other relevant</a:t>
                      </a:r>
                      <a:endParaRPr lang="en-US" i="1" dirty="0">
                        <a:solidFill>
                          <a:schemeClr val="bg1"/>
                        </a:solidFill>
                        <a:latin typeface="Bookman Old Style" pitchFamily="18" charset="0"/>
                      </a:endParaRPr>
                    </a:p>
                  </a:txBody>
                  <a:tcPr/>
                </a:tc>
              </a:tr>
              <a:tr h="655320">
                <a:tc>
                  <a:txBody>
                    <a:bodyPr/>
                    <a:lstStyle/>
                    <a:p>
                      <a:pPr algn="ctr"/>
                      <a:r>
                        <a:rPr lang="en-US" i="1" dirty="0" smtClean="0">
                          <a:solidFill>
                            <a:srgbClr val="002060"/>
                          </a:solidFill>
                          <a:latin typeface="Bookman Old Style" pitchFamily="18" charset="0"/>
                        </a:rPr>
                        <a:t>1</a:t>
                      </a:r>
                      <a:endParaRPr lang="en-US" i="1" dirty="0">
                        <a:solidFill>
                          <a:srgbClr val="002060"/>
                        </a:solidFill>
                        <a:latin typeface="Bookman Old Style" pitchFamily="18" charset="0"/>
                      </a:endParaRPr>
                    </a:p>
                  </a:txBody>
                  <a:tcPr/>
                </a:tc>
                <a:tc>
                  <a:txBody>
                    <a:bodyPr/>
                    <a:lstStyle/>
                    <a:p>
                      <a:pPr algn="just"/>
                      <a:r>
                        <a:rPr lang="en-US" sz="1800" b="0" i="1" u="none" strike="noStrike" kern="1200" baseline="0" dirty="0" smtClean="0">
                          <a:solidFill>
                            <a:srgbClr val="002060"/>
                          </a:solidFill>
                          <a:latin typeface="Bookman Old Style" pitchFamily="18" charset="0"/>
                          <a:ea typeface="+mn-ea"/>
                          <a:cs typeface="+mn-cs"/>
                        </a:rPr>
                        <a:t>Implement Three nodes point – to – point network with duplex links between them for different topologies. Set the queue size, vary the bandwidth, and find the number of packets dropped for various iterations.</a:t>
                      </a:r>
                      <a:endParaRPr lang="en-US" i="1" dirty="0">
                        <a:solidFill>
                          <a:srgbClr val="002060"/>
                        </a:solidFill>
                        <a:latin typeface="Bookman Old Style" pitchFamily="18" charset="0"/>
                      </a:endParaRPr>
                    </a:p>
                  </a:txBody>
                  <a:tcPr/>
                </a:tc>
              </a:tr>
              <a:tr h="609600">
                <a:tc>
                  <a:txBody>
                    <a:bodyPr/>
                    <a:lstStyle/>
                    <a:p>
                      <a:pPr algn="ctr"/>
                      <a:r>
                        <a:rPr lang="en-US" i="1" dirty="0" smtClean="0">
                          <a:solidFill>
                            <a:srgbClr val="002060"/>
                          </a:solidFill>
                          <a:latin typeface="Bookman Old Style" pitchFamily="18" charset="0"/>
                        </a:rPr>
                        <a:t>2</a:t>
                      </a:r>
                      <a:endParaRPr lang="en-US" i="1" dirty="0">
                        <a:solidFill>
                          <a:srgbClr val="002060"/>
                        </a:solidFill>
                        <a:latin typeface="Bookman Old Style" pitchFamily="18" charset="0"/>
                      </a:endParaRPr>
                    </a:p>
                  </a:txBody>
                  <a:tcPr/>
                </a:tc>
                <a:tc>
                  <a:txBody>
                    <a:bodyPr/>
                    <a:lstStyle/>
                    <a:p>
                      <a:pPr algn="just"/>
                      <a:r>
                        <a:rPr lang="en-US" i="1" dirty="0" smtClean="0">
                          <a:solidFill>
                            <a:srgbClr val="002060"/>
                          </a:solidFill>
                          <a:latin typeface="Bookman Old Style" pitchFamily="18" charset="0"/>
                        </a:rPr>
                        <a:t>Implement simple ESS and with transmitting nodes in wire-less LAN by simulation and determine the throughput with respect to transmission of packets. </a:t>
                      </a:r>
                      <a:endParaRPr lang="en-US" i="1" dirty="0">
                        <a:solidFill>
                          <a:srgbClr val="002060"/>
                        </a:solidFill>
                        <a:latin typeface="Bookman Old Style" pitchFamily="18" charset="0"/>
                      </a:endParaRPr>
                    </a:p>
                  </a:txBody>
                  <a:tcPr/>
                </a:tc>
              </a:tr>
              <a:tr h="414097">
                <a:tc>
                  <a:txBody>
                    <a:bodyPr/>
                    <a:lstStyle/>
                    <a:p>
                      <a:pPr algn="ctr"/>
                      <a:r>
                        <a:rPr lang="en-US" i="1" dirty="0" smtClean="0">
                          <a:solidFill>
                            <a:srgbClr val="002060"/>
                          </a:solidFill>
                          <a:latin typeface="Bookman Old Style" pitchFamily="18" charset="0"/>
                        </a:rPr>
                        <a:t>3</a:t>
                      </a:r>
                      <a:endParaRPr lang="en-US" i="1" dirty="0">
                        <a:solidFill>
                          <a:srgbClr val="002060"/>
                        </a:solidFill>
                        <a:latin typeface="Bookman Old Style" pitchFamily="18" charset="0"/>
                      </a:endParaRPr>
                    </a:p>
                  </a:txBody>
                  <a:tcPr/>
                </a:tc>
                <a:tc>
                  <a:txBody>
                    <a:bodyPr/>
                    <a:lstStyle/>
                    <a:p>
                      <a:pPr algn="just"/>
                      <a:r>
                        <a:rPr lang="en-US" i="1" dirty="0" smtClean="0">
                          <a:solidFill>
                            <a:srgbClr val="002060"/>
                          </a:solidFill>
                          <a:latin typeface="Bookman Old Style" pitchFamily="18" charset="0"/>
                        </a:rPr>
                        <a:t>Write a program for error detecting code using CRC-CCITT (16- bits).</a:t>
                      </a:r>
                      <a:endParaRPr lang="en-US" i="1" dirty="0">
                        <a:solidFill>
                          <a:srgbClr val="002060"/>
                        </a:solidFill>
                        <a:latin typeface="Bookman Old Style" pitchFamily="18" charset="0"/>
                      </a:endParaRPr>
                    </a:p>
                  </a:txBody>
                  <a:tcPr/>
                </a:tc>
              </a:tr>
              <a:tr h="414097">
                <a:tc>
                  <a:txBody>
                    <a:bodyPr/>
                    <a:lstStyle/>
                    <a:p>
                      <a:pPr algn="ctr"/>
                      <a:r>
                        <a:rPr lang="en-US" i="1" dirty="0" smtClean="0">
                          <a:solidFill>
                            <a:srgbClr val="002060"/>
                          </a:solidFill>
                          <a:latin typeface="Bookman Old Style" pitchFamily="18" charset="0"/>
                        </a:rPr>
                        <a:t>4</a:t>
                      </a:r>
                      <a:endParaRPr lang="en-US" i="1" dirty="0">
                        <a:solidFill>
                          <a:srgbClr val="002060"/>
                        </a:solidFill>
                        <a:latin typeface="Bookman Old Style" pitchFamily="18" charset="0"/>
                      </a:endParaRPr>
                    </a:p>
                  </a:txBody>
                  <a:tcPr/>
                </a:tc>
                <a:tc>
                  <a:txBody>
                    <a:bodyPr/>
                    <a:lstStyle/>
                    <a:p>
                      <a:pPr algn="just"/>
                      <a:r>
                        <a:rPr lang="en-US" i="1" dirty="0" smtClean="0">
                          <a:solidFill>
                            <a:srgbClr val="002060"/>
                          </a:solidFill>
                          <a:latin typeface="Bookman Old Style" pitchFamily="18" charset="0"/>
                        </a:rPr>
                        <a:t>Implement transmission of ping messages/trace route over a network topology consisting of 6 nodes and find the number of packets dropped due to congestion in the network.</a:t>
                      </a:r>
                      <a:endParaRPr lang="en-US" i="1" dirty="0">
                        <a:solidFill>
                          <a:srgbClr val="002060"/>
                        </a:solidFill>
                        <a:latin typeface="Bookman Old Style" pitchFamily="18" charset="0"/>
                      </a:endParaRPr>
                    </a:p>
                  </a:txBody>
                  <a:tcPr/>
                </a:tc>
              </a:tr>
              <a:tr h="414097">
                <a:tc>
                  <a:txBody>
                    <a:bodyPr/>
                    <a:lstStyle/>
                    <a:p>
                      <a:pPr algn="ctr"/>
                      <a:r>
                        <a:rPr lang="en-US" i="1" dirty="0" smtClean="0">
                          <a:solidFill>
                            <a:srgbClr val="002060"/>
                          </a:solidFill>
                          <a:latin typeface="Bookman Old Style" pitchFamily="18" charset="0"/>
                        </a:rPr>
                        <a:t>5</a:t>
                      </a:r>
                      <a:endParaRPr lang="en-US" i="1" dirty="0">
                        <a:solidFill>
                          <a:srgbClr val="002060"/>
                        </a:solidFill>
                        <a:latin typeface="Bookman Old Style" pitchFamily="18" charset="0"/>
                      </a:endParaRPr>
                    </a:p>
                  </a:txBody>
                  <a:tcPr/>
                </a:tc>
                <a:tc>
                  <a:txBody>
                    <a:bodyPr/>
                    <a:lstStyle/>
                    <a:p>
                      <a:r>
                        <a:rPr lang="en-US" i="1" dirty="0" smtClean="0">
                          <a:solidFill>
                            <a:srgbClr val="002060"/>
                          </a:solidFill>
                          <a:latin typeface="Bookman Old Style" pitchFamily="18" charset="0"/>
                        </a:rPr>
                        <a:t>Write a program to find the shortest path between vertices using bellman-ford algorithm.</a:t>
                      </a:r>
                      <a:endParaRPr lang="en-US" i="1" dirty="0">
                        <a:solidFill>
                          <a:srgbClr val="002060"/>
                        </a:solidFill>
                        <a:latin typeface="Bookman Old Style" pitchFamily="18" charset="0"/>
                      </a:endParaRPr>
                    </a:p>
                  </a:txBody>
                  <a:tcPr/>
                </a:tc>
              </a:tr>
              <a:tr h="414097">
                <a:tc>
                  <a:txBody>
                    <a:bodyPr/>
                    <a:lstStyle/>
                    <a:p>
                      <a:pPr algn="ctr"/>
                      <a:r>
                        <a:rPr lang="en-US" i="1" dirty="0" smtClean="0">
                          <a:solidFill>
                            <a:srgbClr val="002060"/>
                          </a:solidFill>
                          <a:latin typeface="Bookman Old Style" pitchFamily="18" charset="0"/>
                        </a:rPr>
                        <a:t>6</a:t>
                      </a:r>
                      <a:endParaRPr lang="en-US" i="1" dirty="0">
                        <a:solidFill>
                          <a:srgbClr val="002060"/>
                        </a:solidFill>
                        <a:latin typeface="Bookman Old Style" pitchFamily="18" charset="0"/>
                      </a:endParaRPr>
                    </a:p>
                  </a:txBody>
                  <a:tcPr/>
                </a:tc>
                <a:tc>
                  <a:txBody>
                    <a:bodyPr/>
                    <a:lstStyle/>
                    <a:p>
                      <a:pPr algn="just"/>
                      <a:r>
                        <a:rPr lang="en-US" i="1" dirty="0" smtClean="0">
                          <a:solidFill>
                            <a:srgbClr val="002060"/>
                          </a:solidFill>
                          <a:latin typeface="Bookman Old Style" pitchFamily="18" charset="0"/>
                        </a:rPr>
                        <a:t>Implement an Ethernet LAN using n nodes and set multiple traffic nodes and plot congestion</a:t>
                      </a:r>
                      <a:r>
                        <a:rPr lang="en-US" i="1" baseline="0" dirty="0" smtClean="0">
                          <a:solidFill>
                            <a:srgbClr val="002060"/>
                          </a:solidFill>
                          <a:latin typeface="Bookman Old Style" pitchFamily="18" charset="0"/>
                        </a:rPr>
                        <a:t> </a:t>
                      </a:r>
                      <a:r>
                        <a:rPr lang="en-US" i="1" dirty="0" smtClean="0">
                          <a:solidFill>
                            <a:srgbClr val="002060"/>
                          </a:solidFill>
                          <a:latin typeface="Bookman Old Style" pitchFamily="18" charset="0"/>
                        </a:rPr>
                        <a:t>window for different source / destination.</a:t>
                      </a:r>
                      <a:endParaRPr lang="en-US" i="1" dirty="0">
                        <a:solidFill>
                          <a:srgbClr val="002060"/>
                        </a:solidFill>
                        <a:latin typeface="Bookman Old Style" pitchFamily="18" charset="0"/>
                      </a:endParaRPr>
                    </a:p>
                  </a:txBody>
                  <a:tcPr/>
                </a:tc>
              </a:tr>
              <a:tr h="414097">
                <a:tc>
                  <a:txBody>
                    <a:bodyPr/>
                    <a:lstStyle/>
                    <a:p>
                      <a:pPr algn="ctr"/>
                      <a:r>
                        <a:rPr lang="en-US" i="1" dirty="0" smtClean="0">
                          <a:solidFill>
                            <a:srgbClr val="002060"/>
                          </a:solidFill>
                          <a:latin typeface="Bookman Old Style" pitchFamily="18" charset="0"/>
                        </a:rPr>
                        <a:t>7</a:t>
                      </a:r>
                      <a:endParaRPr lang="en-US" i="1" dirty="0">
                        <a:solidFill>
                          <a:srgbClr val="002060"/>
                        </a:solidFill>
                        <a:latin typeface="Bookman Old Style" pitchFamily="18" charset="0"/>
                      </a:endParaRPr>
                    </a:p>
                  </a:txBody>
                  <a:tcPr/>
                </a:tc>
                <a:tc>
                  <a:txBody>
                    <a:bodyPr/>
                    <a:lstStyle/>
                    <a:p>
                      <a:r>
                        <a:rPr lang="en-US" i="1" dirty="0" smtClean="0">
                          <a:solidFill>
                            <a:srgbClr val="002060"/>
                          </a:solidFill>
                          <a:latin typeface="Bookman Old Style" pitchFamily="18" charset="0"/>
                        </a:rPr>
                        <a:t>Write a program for congestion control using leaky bucket algorithm.</a:t>
                      </a:r>
                      <a:endParaRPr lang="en-US" i="1" dirty="0">
                        <a:solidFill>
                          <a:srgbClr val="002060"/>
                        </a:solidFill>
                        <a:latin typeface="Bookman Old Style" pitchFamily="18" charset="0"/>
                      </a:endParaRPr>
                    </a:p>
                  </a:txBody>
                  <a:tcPr/>
                </a:tc>
              </a:tr>
            </a:tbl>
          </a:graphicData>
        </a:graphic>
      </p:graphicFrame>
    </p:spTree>
    <p:extLst>
      <p:ext uri="{BB962C8B-B14F-4D97-AF65-F5344CB8AC3E}">
        <p14:creationId xmlns:p14="http://schemas.microsoft.com/office/powerpoint/2010/main" val="39679182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14</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Course  Assessment  Policy</a:t>
            </a:r>
            <a:endParaRPr lang="en-US" sz="2400" dirty="0"/>
          </a:p>
        </p:txBody>
      </p:sp>
      <p:sp>
        <p:nvSpPr>
          <p:cNvPr id="7" name="Rectangle 6"/>
          <p:cNvSpPr/>
          <p:nvPr/>
        </p:nvSpPr>
        <p:spPr>
          <a:xfrm>
            <a:off x="762000" y="1905000"/>
            <a:ext cx="11049000" cy="3600986"/>
          </a:xfrm>
          <a:prstGeom prst="rect">
            <a:avLst/>
          </a:prstGeom>
        </p:spPr>
        <p:txBody>
          <a:bodyPr wrap="square">
            <a:spAutoFit/>
          </a:bodyPr>
          <a:lstStyle/>
          <a:p>
            <a:pPr marL="342900" indent="-342900" algn="just">
              <a:lnSpc>
                <a:spcPct val="150000"/>
              </a:lnSpc>
              <a:buFont typeface="Arial" pitchFamily="34" charset="0"/>
              <a:buChar char="•"/>
            </a:pPr>
            <a:r>
              <a:rPr lang="en-US" sz="1900" i="1" dirty="0">
                <a:solidFill>
                  <a:srgbClr val="002060"/>
                </a:solidFill>
                <a:latin typeface="Bookman Old Style" pitchFamily="18" charset="0"/>
              </a:rPr>
              <a:t>The weightage of Continuous Internal Evaluation (CIE) is 50% and for Semester End Exam (SEE) is 50%.</a:t>
            </a:r>
          </a:p>
          <a:p>
            <a:pPr marL="342900" indent="-342900" algn="just">
              <a:lnSpc>
                <a:spcPct val="150000"/>
              </a:lnSpc>
              <a:buFont typeface="Arial" pitchFamily="34" charset="0"/>
              <a:buChar char="•"/>
            </a:pPr>
            <a:r>
              <a:rPr lang="en-US" sz="1900" i="1" dirty="0">
                <a:solidFill>
                  <a:srgbClr val="002060"/>
                </a:solidFill>
                <a:latin typeface="Bookman Old Style" pitchFamily="18" charset="0"/>
              </a:rPr>
              <a:t>The minimum passing mark for the CIE is 40% of the maximum marks (20 marks). A student shall </a:t>
            </a:r>
            <a:r>
              <a:rPr lang="en-US" sz="1900" i="1" dirty="0" smtClean="0">
                <a:solidFill>
                  <a:srgbClr val="002060"/>
                </a:solidFill>
                <a:latin typeface="Bookman Old Style" pitchFamily="18" charset="0"/>
              </a:rPr>
              <a:t>be deemed </a:t>
            </a:r>
            <a:r>
              <a:rPr lang="en-US" sz="1900" i="1" dirty="0">
                <a:solidFill>
                  <a:srgbClr val="002060"/>
                </a:solidFill>
                <a:latin typeface="Bookman Old Style" pitchFamily="18" charset="0"/>
              </a:rPr>
              <a:t>to have satisfied the academic requirements and earned the credits allotted to each subject</a:t>
            </a:r>
            <a:r>
              <a:rPr lang="en-US" sz="1900" i="1" dirty="0" smtClean="0">
                <a:solidFill>
                  <a:srgbClr val="002060"/>
                </a:solidFill>
                <a:latin typeface="Bookman Old Style" pitchFamily="18" charset="0"/>
              </a:rPr>
              <a:t>/ course </a:t>
            </a:r>
            <a:r>
              <a:rPr lang="en-US" sz="1900" i="1" dirty="0">
                <a:solidFill>
                  <a:srgbClr val="002060"/>
                </a:solidFill>
                <a:latin typeface="Bookman Old Style" pitchFamily="18" charset="0"/>
              </a:rPr>
              <a:t>if the student secures not less than 35% (18 Marks out of 50) in the semester-end </a:t>
            </a:r>
            <a:r>
              <a:rPr lang="en-US" sz="1900" i="1" dirty="0" smtClean="0">
                <a:solidFill>
                  <a:srgbClr val="002060"/>
                </a:solidFill>
                <a:latin typeface="Bookman Old Style" pitchFamily="18" charset="0"/>
              </a:rPr>
              <a:t>examination (</a:t>
            </a:r>
            <a:r>
              <a:rPr lang="en-US" sz="1900" i="1" dirty="0">
                <a:solidFill>
                  <a:srgbClr val="002060"/>
                </a:solidFill>
                <a:latin typeface="Bookman Old Style" pitchFamily="18" charset="0"/>
              </a:rPr>
              <a:t>SEE), and a minimum of 40% (40 marks out of 100) in the sum total of the CIE (Continuous </a:t>
            </a:r>
            <a:r>
              <a:rPr lang="en-US" sz="1900" i="1" dirty="0" smtClean="0">
                <a:solidFill>
                  <a:srgbClr val="002060"/>
                </a:solidFill>
                <a:latin typeface="Bookman Old Style" pitchFamily="18" charset="0"/>
              </a:rPr>
              <a:t>Internal Evaluation</a:t>
            </a:r>
            <a:r>
              <a:rPr lang="en-US" sz="1900" i="1" dirty="0">
                <a:solidFill>
                  <a:srgbClr val="002060"/>
                </a:solidFill>
                <a:latin typeface="Bookman Old Style" pitchFamily="18" charset="0"/>
              </a:rPr>
              <a:t>) and SEE (Semester End Examination) taken </a:t>
            </a:r>
            <a:r>
              <a:rPr lang="en-US" sz="1900" i="1" dirty="0" smtClean="0">
                <a:solidFill>
                  <a:srgbClr val="002060"/>
                </a:solidFill>
                <a:latin typeface="Bookman Old Style" pitchFamily="18" charset="0"/>
              </a:rPr>
              <a:t>together.</a:t>
            </a:r>
            <a:endParaRPr lang="en-US" sz="2000" b="1" i="1" dirty="0">
              <a:solidFill>
                <a:srgbClr val="002060"/>
              </a:solidFill>
              <a:latin typeface="Bookman Old Style" pitchFamily="18" charset="0"/>
            </a:endParaRPr>
          </a:p>
        </p:txBody>
      </p:sp>
    </p:spTree>
    <p:extLst>
      <p:ext uri="{BB962C8B-B14F-4D97-AF65-F5344CB8AC3E}">
        <p14:creationId xmlns:p14="http://schemas.microsoft.com/office/powerpoint/2010/main" val="37520441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15</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Course  Assessment  Policy</a:t>
            </a:r>
            <a:endParaRPr lang="en-US" sz="2400" dirty="0"/>
          </a:p>
        </p:txBody>
      </p:sp>
      <p:sp>
        <p:nvSpPr>
          <p:cNvPr id="7" name="Rectangle 6"/>
          <p:cNvSpPr/>
          <p:nvPr/>
        </p:nvSpPr>
        <p:spPr>
          <a:xfrm>
            <a:off x="533400" y="1694051"/>
            <a:ext cx="11506200" cy="4362733"/>
          </a:xfrm>
          <a:prstGeom prst="rect">
            <a:avLst/>
          </a:prstGeom>
        </p:spPr>
        <p:txBody>
          <a:bodyPr wrap="square">
            <a:spAutoFit/>
          </a:bodyPr>
          <a:lstStyle/>
          <a:p>
            <a:pPr marL="342900" indent="-342900" algn="just">
              <a:lnSpc>
                <a:spcPct val="150000"/>
              </a:lnSpc>
              <a:buFont typeface="Arial" pitchFamily="34" charset="0"/>
              <a:buChar char="•"/>
            </a:pPr>
            <a:r>
              <a:rPr lang="en-US" sz="1900" b="1" i="1" dirty="0">
                <a:solidFill>
                  <a:srgbClr val="002060"/>
                </a:solidFill>
                <a:latin typeface="Bookman Old Style" pitchFamily="18" charset="0"/>
              </a:rPr>
              <a:t>Continuous Internal Evaluation:</a:t>
            </a:r>
          </a:p>
          <a:p>
            <a:pPr marL="342900" indent="-342900" algn="just">
              <a:lnSpc>
                <a:spcPct val="150000"/>
              </a:lnSpc>
              <a:buFont typeface="Arial" pitchFamily="34" charset="0"/>
              <a:buChar char="•"/>
            </a:pPr>
            <a:r>
              <a:rPr lang="en-US" sz="1900" i="1" dirty="0">
                <a:solidFill>
                  <a:srgbClr val="002060"/>
                </a:solidFill>
                <a:latin typeface="Bookman Old Style" pitchFamily="18" charset="0"/>
              </a:rPr>
              <a:t>Three Unit Tests each of 20 Marks (duration 01 hour)</a:t>
            </a:r>
          </a:p>
          <a:p>
            <a:pPr marL="1150938" indent="-457200" algn="just">
              <a:buFont typeface="+mj-lt"/>
              <a:buAutoNum type="arabicPeriod"/>
            </a:pPr>
            <a:r>
              <a:rPr lang="en-US" sz="1900" i="1" dirty="0" smtClean="0">
                <a:solidFill>
                  <a:srgbClr val="002060"/>
                </a:solidFill>
                <a:latin typeface="Bookman Old Style" pitchFamily="18" charset="0"/>
              </a:rPr>
              <a:t>First </a:t>
            </a:r>
            <a:r>
              <a:rPr lang="en-US" sz="1900" i="1" dirty="0">
                <a:solidFill>
                  <a:srgbClr val="002060"/>
                </a:solidFill>
                <a:latin typeface="Bookman Old Style" pitchFamily="18" charset="0"/>
              </a:rPr>
              <a:t>test at the end of 5th week of the semester</a:t>
            </a:r>
          </a:p>
          <a:p>
            <a:pPr marL="1150938" indent="-457200" algn="just">
              <a:buFont typeface="+mj-lt"/>
              <a:buAutoNum type="arabicPeriod"/>
            </a:pPr>
            <a:r>
              <a:rPr lang="en-US" sz="1900" i="1" dirty="0" smtClean="0">
                <a:solidFill>
                  <a:srgbClr val="002060"/>
                </a:solidFill>
                <a:latin typeface="Bookman Old Style" pitchFamily="18" charset="0"/>
              </a:rPr>
              <a:t>Second </a:t>
            </a:r>
            <a:r>
              <a:rPr lang="en-US" sz="1900" i="1" dirty="0">
                <a:solidFill>
                  <a:srgbClr val="002060"/>
                </a:solidFill>
                <a:latin typeface="Bookman Old Style" pitchFamily="18" charset="0"/>
              </a:rPr>
              <a:t>test at the end of the 10th week of the semester</a:t>
            </a:r>
          </a:p>
          <a:p>
            <a:pPr marL="1150938" indent="-457200" algn="just">
              <a:buFont typeface="+mj-lt"/>
              <a:buAutoNum type="arabicPeriod"/>
            </a:pPr>
            <a:r>
              <a:rPr lang="en-US" sz="1900" i="1" dirty="0" smtClean="0">
                <a:solidFill>
                  <a:srgbClr val="002060"/>
                </a:solidFill>
                <a:latin typeface="Bookman Old Style" pitchFamily="18" charset="0"/>
              </a:rPr>
              <a:t>Third </a:t>
            </a:r>
            <a:r>
              <a:rPr lang="en-US" sz="1900" i="1" dirty="0">
                <a:solidFill>
                  <a:srgbClr val="002060"/>
                </a:solidFill>
                <a:latin typeface="Bookman Old Style" pitchFamily="18" charset="0"/>
              </a:rPr>
              <a:t>test at the end of the 15th week of the semester</a:t>
            </a:r>
          </a:p>
          <a:p>
            <a:pPr marL="342900" indent="-342900" algn="just">
              <a:lnSpc>
                <a:spcPct val="150000"/>
              </a:lnSpc>
              <a:buFont typeface="Arial" pitchFamily="34" charset="0"/>
              <a:buChar char="•"/>
            </a:pPr>
            <a:r>
              <a:rPr lang="en-US" sz="1900" i="1" dirty="0">
                <a:solidFill>
                  <a:srgbClr val="002060"/>
                </a:solidFill>
                <a:latin typeface="Bookman Old Style" pitchFamily="18" charset="0"/>
              </a:rPr>
              <a:t>Two assignments each of 10 Marks</a:t>
            </a:r>
          </a:p>
          <a:p>
            <a:pPr marL="1150938" indent="-457200" algn="just">
              <a:buFont typeface="+mj-lt"/>
              <a:buAutoNum type="arabicPeriod"/>
            </a:pPr>
            <a:r>
              <a:rPr lang="en-US" sz="1900" i="1" dirty="0" smtClean="0">
                <a:solidFill>
                  <a:srgbClr val="002060"/>
                </a:solidFill>
                <a:latin typeface="Bookman Old Style" pitchFamily="18" charset="0"/>
              </a:rPr>
              <a:t>First </a:t>
            </a:r>
            <a:r>
              <a:rPr lang="en-US" sz="1900" i="1" dirty="0">
                <a:solidFill>
                  <a:srgbClr val="002060"/>
                </a:solidFill>
                <a:latin typeface="Bookman Old Style" pitchFamily="18" charset="0"/>
              </a:rPr>
              <a:t>assignment at the end of 4th week of the semester</a:t>
            </a:r>
          </a:p>
          <a:p>
            <a:pPr marL="1150938" indent="-457200" algn="just">
              <a:buFont typeface="+mj-lt"/>
              <a:buAutoNum type="arabicPeriod"/>
            </a:pPr>
            <a:r>
              <a:rPr lang="en-US" sz="1900" i="1" dirty="0" smtClean="0">
                <a:solidFill>
                  <a:srgbClr val="002060"/>
                </a:solidFill>
                <a:latin typeface="Bookman Old Style" pitchFamily="18" charset="0"/>
              </a:rPr>
              <a:t>Second </a:t>
            </a:r>
            <a:r>
              <a:rPr lang="en-US" sz="1900" i="1" dirty="0">
                <a:solidFill>
                  <a:srgbClr val="002060"/>
                </a:solidFill>
                <a:latin typeface="Bookman Old Style" pitchFamily="18" charset="0"/>
              </a:rPr>
              <a:t>assignment at the end of 9th week of the semester</a:t>
            </a:r>
          </a:p>
          <a:p>
            <a:pPr marL="342900" indent="-342900" algn="just">
              <a:buFont typeface="Arial" pitchFamily="34" charset="0"/>
              <a:buChar char="•"/>
            </a:pPr>
            <a:endParaRPr lang="en-US" sz="1900" i="1" dirty="0" smtClean="0">
              <a:solidFill>
                <a:srgbClr val="002060"/>
              </a:solidFill>
              <a:latin typeface="Bookman Old Style" pitchFamily="18" charset="0"/>
            </a:endParaRPr>
          </a:p>
          <a:p>
            <a:pPr marL="342900" indent="-342900" algn="just">
              <a:buFont typeface="Arial" pitchFamily="34" charset="0"/>
              <a:buChar char="•"/>
            </a:pPr>
            <a:r>
              <a:rPr lang="en-US" sz="1900" i="1" dirty="0" smtClean="0">
                <a:solidFill>
                  <a:srgbClr val="002060"/>
                </a:solidFill>
                <a:latin typeface="Bookman Old Style" pitchFamily="18" charset="0"/>
              </a:rPr>
              <a:t>Practical </a:t>
            </a:r>
            <a:r>
              <a:rPr lang="en-US" sz="1900" i="1" dirty="0">
                <a:solidFill>
                  <a:srgbClr val="002060"/>
                </a:solidFill>
                <a:latin typeface="Bookman Old Style" pitchFamily="18" charset="0"/>
              </a:rPr>
              <a:t>Sessions need to be assessed by appropriate rubrics and viva-voce method. This will </a:t>
            </a:r>
            <a:r>
              <a:rPr lang="en-US" sz="1900" i="1" dirty="0" smtClean="0">
                <a:solidFill>
                  <a:srgbClr val="002060"/>
                </a:solidFill>
                <a:latin typeface="Bookman Old Style" pitchFamily="18" charset="0"/>
              </a:rPr>
              <a:t>contribute to </a:t>
            </a:r>
            <a:r>
              <a:rPr lang="en-US" sz="1900" i="1" dirty="0">
                <a:solidFill>
                  <a:srgbClr val="002060"/>
                </a:solidFill>
                <a:latin typeface="Bookman Old Style" pitchFamily="18" charset="0"/>
              </a:rPr>
              <a:t>20 marks</a:t>
            </a:r>
            <a:r>
              <a:rPr lang="en-US" sz="1900" i="1" dirty="0" smtClean="0">
                <a:solidFill>
                  <a:srgbClr val="002060"/>
                </a:solidFill>
                <a:latin typeface="Bookman Old Style" pitchFamily="18" charset="0"/>
              </a:rPr>
              <a:t>.</a:t>
            </a:r>
          </a:p>
          <a:p>
            <a:pPr marL="1150938" indent="-457200" algn="just">
              <a:buFont typeface="+mj-lt"/>
              <a:buAutoNum type="arabicPeriod"/>
            </a:pPr>
            <a:r>
              <a:rPr lang="en-US" sz="2000" i="1" dirty="0">
                <a:solidFill>
                  <a:srgbClr val="002060"/>
                </a:solidFill>
                <a:latin typeface="Bookman Old Style" pitchFamily="18" charset="0"/>
              </a:rPr>
              <a:t>Rubrics for each Experiment taken average for all Lab components – 15 Marks.</a:t>
            </a:r>
          </a:p>
          <a:p>
            <a:pPr marL="1150938" indent="-457200" algn="just">
              <a:buFont typeface="+mj-lt"/>
              <a:buAutoNum type="arabicPeriod"/>
            </a:pPr>
            <a:r>
              <a:rPr lang="en-US" sz="2000" i="1" dirty="0" smtClean="0">
                <a:solidFill>
                  <a:srgbClr val="002060"/>
                </a:solidFill>
                <a:latin typeface="Bookman Old Style" pitchFamily="18" charset="0"/>
              </a:rPr>
              <a:t>Viva-Voce</a:t>
            </a:r>
            <a:r>
              <a:rPr lang="en-US" sz="2000" i="1" dirty="0">
                <a:solidFill>
                  <a:srgbClr val="002060"/>
                </a:solidFill>
                <a:latin typeface="Bookman Old Style" pitchFamily="18" charset="0"/>
              </a:rPr>
              <a:t>– 5 Marks (more emphasized on demonstration topics)</a:t>
            </a:r>
          </a:p>
        </p:txBody>
      </p:sp>
    </p:spTree>
    <p:extLst>
      <p:ext uri="{BB962C8B-B14F-4D97-AF65-F5344CB8AC3E}">
        <p14:creationId xmlns:p14="http://schemas.microsoft.com/office/powerpoint/2010/main" val="37643900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16</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Course  Assessment  Policy</a:t>
            </a:r>
            <a:endParaRPr lang="en-US" sz="2400" dirty="0"/>
          </a:p>
        </p:txBody>
      </p:sp>
      <p:sp>
        <p:nvSpPr>
          <p:cNvPr id="7" name="Rectangle 6"/>
          <p:cNvSpPr/>
          <p:nvPr/>
        </p:nvSpPr>
        <p:spPr>
          <a:xfrm>
            <a:off x="533400" y="1694051"/>
            <a:ext cx="11582400" cy="3162404"/>
          </a:xfrm>
          <a:prstGeom prst="rect">
            <a:avLst/>
          </a:prstGeom>
        </p:spPr>
        <p:txBody>
          <a:bodyPr wrap="square">
            <a:spAutoFit/>
          </a:bodyPr>
          <a:lstStyle/>
          <a:p>
            <a:pPr marL="342900" indent="-342900" algn="just">
              <a:lnSpc>
                <a:spcPct val="150000"/>
              </a:lnSpc>
              <a:buFont typeface="Arial" pitchFamily="34" charset="0"/>
              <a:buChar char="•"/>
            </a:pPr>
            <a:r>
              <a:rPr lang="en-US" sz="1900" i="1" dirty="0">
                <a:solidFill>
                  <a:srgbClr val="002060"/>
                </a:solidFill>
                <a:latin typeface="Bookman Old Style" pitchFamily="18" charset="0"/>
              </a:rPr>
              <a:t>The sum of three tests, two assignments, and practical sessions will be out of 100 marks and will </a:t>
            </a:r>
            <a:r>
              <a:rPr lang="en-US" sz="1900" i="1" dirty="0" smtClean="0">
                <a:solidFill>
                  <a:srgbClr val="002060"/>
                </a:solidFill>
                <a:latin typeface="Bookman Old Style" pitchFamily="18" charset="0"/>
              </a:rPr>
              <a:t>be scaled </a:t>
            </a:r>
            <a:r>
              <a:rPr lang="en-US" sz="1900" i="1" dirty="0">
                <a:solidFill>
                  <a:srgbClr val="002060"/>
                </a:solidFill>
                <a:latin typeface="Bookman Old Style" pitchFamily="18" charset="0"/>
              </a:rPr>
              <a:t>down to 50 </a:t>
            </a:r>
            <a:r>
              <a:rPr lang="en-US" sz="1900" i="1" dirty="0" smtClean="0">
                <a:solidFill>
                  <a:srgbClr val="002060"/>
                </a:solidFill>
                <a:latin typeface="Bookman Old Style" pitchFamily="18" charset="0"/>
              </a:rPr>
              <a:t>marks (</a:t>
            </a:r>
            <a:r>
              <a:rPr lang="en-US" sz="1900" i="1" dirty="0">
                <a:solidFill>
                  <a:srgbClr val="002060"/>
                </a:solidFill>
                <a:latin typeface="Bookman Old Style" pitchFamily="18" charset="0"/>
              </a:rPr>
              <a:t>to have a less stressed CIE, the portion of the syllabus should not be common /repeated for any of </a:t>
            </a:r>
            <a:r>
              <a:rPr lang="en-US" sz="1900" i="1" dirty="0" smtClean="0">
                <a:solidFill>
                  <a:srgbClr val="002060"/>
                </a:solidFill>
                <a:latin typeface="Bookman Old Style" pitchFamily="18" charset="0"/>
              </a:rPr>
              <a:t>the methods </a:t>
            </a:r>
            <a:r>
              <a:rPr lang="en-US" sz="1900" i="1" dirty="0">
                <a:solidFill>
                  <a:srgbClr val="002060"/>
                </a:solidFill>
                <a:latin typeface="Bookman Old Style" pitchFamily="18" charset="0"/>
              </a:rPr>
              <a:t>of the CIE. Each method of CIE should have a different syllabus portion of the course</a:t>
            </a:r>
            <a:r>
              <a:rPr lang="en-US" sz="1900" i="1" dirty="0" smtClean="0">
                <a:solidFill>
                  <a:srgbClr val="002060"/>
                </a:solidFill>
                <a:latin typeface="Bookman Old Style" pitchFamily="18" charset="0"/>
              </a:rPr>
              <a:t>).</a:t>
            </a:r>
          </a:p>
          <a:p>
            <a:pPr marL="342900" indent="-342900" algn="just">
              <a:lnSpc>
                <a:spcPct val="150000"/>
              </a:lnSpc>
              <a:buFont typeface="Arial" pitchFamily="34" charset="0"/>
              <a:buChar char="•"/>
            </a:pPr>
            <a:endParaRPr lang="en-US" sz="1900" i="1" dirty="0">
              <a:solidFill>
                <a:srgbClr val="002060"/>
              </a:solidFill>
              <a:latin typeface="Bookman Old Style" pitchFamily="18" charset="0"/>
            </a:endParaRPr>
          </a:p>
          <a:p>
            <a:pPr marL="342900" indent="-342900" algn="just">
              <a:lnSpc>
                <a:spcPct val="150000"/>
              </a:lnSpc>
              <a:buFont typeface="Arial" pitchFamily="34" charset="0"/>
              <a:buChar char="•"/>
            </a:pPr>
            <a:r>
              <a:rPr lang="en-US" sz="1900" i="1" dirty="0">
                <a:solidFill>
                  <a:srgbClr val="002060"/>
                </a:solidFill>
                <a:latin typeface="Bookman Old Style" pitchFamily="18" charset="0"/>
              </a:rPr>
              <a:t>CIE methods /question paper has to be designed to attain the different levels of Bloom’s </a:t>
            </a:r>
            <a:r>
              <a:rPr lang="en-US" sz="1900" i="1" dirty="0" smtClean="0">
                <a:solidFill>
                  <a:srgbClr val="002060"/>
                </a:solidFill>
                <a:latin typeface="Bookman Old Style" pitchFamily="18" charset="0"/>
              </a:rPr>
              <a:t>taxonomy as </a:t>
            </a:r>
            <a:r>
              <a:rPr lang="en-US" sz="1900" i="1" dirty="0">
                <a:solidFill>
                  <a:srgbClr val="002060"/>
                </a:solidFill>
                <a:latin typeface="Bookman Old Style" pitchFamily="18" charset="0"/>
              </a:rPr>
              <a:t>per the outcome defined for the course.</a:t>
            </a:r>
            <a:endParaRPr lang="en-US" sz="2000" i="1" dirty="0">
              <a:solidFill>
                <a:srgbClr val="002060"/>
              </a:solidFill>
              <a:latin typeface="Bookman Old Style" pitchFamily="18" charset="0"/>
            </a:endParaRPr>
          </a:p>
        </p:txBody>
      </p:sp>
    </p:spTree>
    <p:extLst>
      <p:ext uri="{BB962C8B-B14F-4D97-AF65-F5344CB8AC3E}">
        <p14:creationId xmlns:p14="http://schemas.microsoft.com/office/powerpoint/2010/main" val="78367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17</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Course  Assessment  Policy</a:t>
            </a:r>
            <a:endParaRPr lang="en-US" sz="2400" dirty="0"/>
          </a:p>
        </p:txBody>
      </p:sp>
      <p:sp>
        <p:nvSpPr>
          <p:cNvPr id="7" name="Rectangle 6"/>
          <p:cNvSpPr/>
          <p:nvPr/>
        </p:nvSpPr>
        <p:spPr>
          <a:xfrm>
            <a:off x="533400" y="1694051"/>
            <a:ext cx="11582400" cy="3600986"/>
          </a:xfrm>
          <a:prstGeom prst="rect">
            <a:avLst/>
          </a:prstGeom>
        </p:spPr>
        <p:txBody>
          <a:bodyPr wrap="square">
            <a:spAutoFit/>
          </a:bodyPr>
          <a:lstStyle/>
          <a:p>
            <a:pPr marL="342900" indent="-342900" algn="just">
              <a:lnSpc>
                <a:spcPct val="150000"/>
              </a:lnSpc>
              <a:buFont typeface="Arial" pitchFamily="34" charset="0"/>
              <a:buChar char="•"/>
            </a:pPr>
            <a:r>
              <a:rPr lang="en-US" sz="1900" b="1" i="1" dirty="0">
                <a:solidFill>
                  <a:srgbClr val="002060"/>
                </a:solidFill>
                <a:latin typeface="Bookman Old Style" pitchFamily="18" charset="0"/>
              </a:rPr>
              <a:t>Semester End Examination:</a:t>
            </a:r>
          </a:p>
          <a:p>
            <a:pPr marL="342900" indent="-342900" algn="just">
              <a:lnSpc>
                <a:spcPct val="150000"/>
              </a:lnSpc>
              <a:buFont typeface="Arial" pitchFamily="34" charset="0"/>
              <a:buChar char="•"/>
            </a:pPr>
            <a:r>
              <a:rPr lang="en-US" sz="1900" i="1" dirty="0">
                <a:solidFill>
                  <a:srgbClr val="002060"/>
                </a:solidFill>
                <a:latin typeface="Bookman Old Style" pitchFamily="18" charset="0"/>
              </a:rPr>
              <a:t>Theory SEE will be conducted by University as per the scheduled timetable, with common </a:t>
            </a:r>
            <a:r>
              <a:rPr lang="en-US" sz="1900" i="1" dirty="0" smtClean="0">
                <a:solidFill>
                  <a:srgbClr val="002060"/>
                </a:solidFill>
                <a:latin typeface="Bookman Old Style" pitchFamily="18" charset="0"/>
              </a:rPr>
              <a:t>question papers </a:t>
            </a:r>
            <a:r>
              <a:rPr lang="en-US" sz="1900" i="1" dirty="0">
                <a:solidFill>
                  <a:srgbClr val="002060"/>
                </a:solidFill>
                <a:latin typeface="Bookman Old Style" pitchFamily="18" charset="0"/>
              </a:rPr>
              <a:t>for the subject (duration 03 hours</a:t>
            </a:r>
            <a:r>
              <a:rPr lang="en-US" sz="1900" i="1" dirty="0" smtClean="0">
                <a:solidFill>
                  <a:srgbClr val="002060"/>
                </a:solidFill>
                <a:latin typeface="Bookman Old Style" pitchFamily="18" charset="0"/>
              </a:rPr>
              <a:t>).</a:t>
            </a:r>
            <a:endParaRPr lang="en-US" sz="1900" i="1" dirty="0">
              <a:solidFill>
                <a:srgbClr val="002060"/>
              </a:solidFill>
              <a:latin typeface="Bookman Old Style" pitchFamily="18" charset="0"/>
            </a:endParaRPr>
          </a:p>
          <a:p>
            <a:pPr marL="1150938" indent="-457200" algn="just">
              <a:lnSpc>
                <a:spcPct val="150000"/>
              </a:lnSpc>
              <a:buFont typeface="+mj-lt"/>
              <a:buAutoNum type="arabicPeriod"/>
              <a:tabLst>
                <a:tab pos="1150938" algn="l"/>
              </a:tabLst>
            </a:pPr>
            <a:r>
              <a:rPr lang="en-US" sz="1900" i="1" dirty="0" smtClean="0">
                <a:solidFill>
                  <a:srgbClr val="002060"/>
                </a:solidFill>
                <a:latin typeface="Bookman Old Style" pitchFamily="18" charset="0"/>
              </a:rPr>
              <a:t>The </a:t>
            </a:r>
            <a:r>
              <a:rPr lang="en-US" sz="1900" i="1" dirty="0">
                <a:solidFill>
                  <a:srgbClr val="002060"/>
                </a:solidFill>
                <a:latin typeface="Bookman Old Style" pitchFamily="18" charset="0"/>
              </a:rPr>
              <a:t>question paper will have ten questions. Each question is set for 20 marks.</a:t>
            </a:r>
          </a:p>
          <a:p>
            <a:pPr marL="1150938" indent="-457200" algn="just">
              <a:lnSpc>
                <a:spcPct val="150000"/>
              </a:lnSpc>
              <a:buFont typeface="+mj-lt"/>
              <a:buAutoNum type="arabicPeriod"/>
              <a:tabLst>
                <a:tab pos="1150938" algn="l"/>
              </a:tabLst>
            </a:pPr>
            <a:r>
              <a:rPr lang="en-US" sz="1900" i="1" dirty="0" smtClean="0">
                <a:solidFill>
                  <a:srgbClr val="002060"/>
                </a:solidFill>
                <a:latin typeface="Bookman Old Style" pitchFamily="18" charset="0"/>
              </a:rPr>
              <a:t>There </a:t>
            </a:r>
            <a:r>
              <a:rPr lang="en-US" sz="1900" i="1" dirty="0">
                <a:solidFill>
                  <a:srgbClr val="002060"/>
                </a:solidFill>
                <a:latin typeface="Bookman Old Style" pitchFamily="18" charset="0"/>
              </a:rPr>
              <a:t>will be 2 questions from each module. Each of the two questions under a module (with </a:t>
            </a:r>
            <a:r>
              <a:rPr lang="en-US" sz="1900" i="1" dirty="0" smtClean="0">
                <a:solidFill>
                  <a:srgbClr val="002060"/>
                </a:solidFill>
                <a:latin typeface="Bookman Old Style" pitchFamily="18" charset="0"/>
              </a:rPr>
              <a:t>a maximum </a:t>
            </a:r>
            <a:r>
              <a:rPr lang="en-US" sz="1900" i="1" dirty="0">
                <a:solidFill>
                  <a:srgbClr val="002060"/>
                </a:solidFill>
                <a:latin typeface="Bookman Old Style" pitchFamily="18" charset="0"/>
              </a:rPr>
              <a:t>of 3 sub-questions), should have a mix of topics under that module.</a:t>
            </a:r>
          </a:p>
          <a:p>
            <a:pPr marL="342900" indent="-342900" algn="just">
              <a:lnSpc>
                <a:spcPct val="150000"/>
              </a:lnSpc>
              <a:buFont typeface="Arial" pitchFamily="34" charset="0"/>
              <a:buChar char="•"/>
            </a:pPr>
            <a:r>
              <a:rPr lang="en-US" sz="1900" i="1" dirty="0">
                <a:solidFill>
                  <a:srgbClr val="002060"/>
                </a:solidFill>
                <a:latin typeface="Bookman Old Style" pitchFamily="18" charset="0"/>
              </a:rPr>
              <a:t>The students have to answer 5 full questions, selecting one full question from each module. </a:t>
            </a:r>
            <a:r>
              <a:rPr lang="en-US" sz="1900" i="1" dirty="0" smtClean="0">
                <a:solidFill>
                  <a:srgbClr val="002060"/>
                </a:solidFill>
                <a:latin typeface="Bookman Old Style" pitchFamily="18" charset="0"/>
              </a:rPr>
              <a:t>Marks </a:t>
            </a:r>
            <a:r>
              <a:rPr lang="en-US" sz="1900" i="1" dirty="0" err="1" smtClean="0">
                <a:solidFill>
                  <a:srgbClr val="002060"/>
                </a:solidFill>
                <a:latin typeface="Bookman Old Style" pitchFamily="18" charset="0"/>
              </a:rPr>
              <a:t>scoredout</a:t>
            </a:r>
            <a:r>
              <a:rPr lang="en-US" sz="1900" i="1" dirty="0" smtClean="0">
                <a:solidFill>
                  <a:srgbClr val="002060"/>
                </a:solidFill>
                <a:latin typeface="Bookman Old Style" pitchFamily="18" charset="0"/>
              </a:rPr>
              <a:t> </a:t>
            </a:r>
            <a:r>
              <a:rPr lang="en-US" sz="1900" i="1" dirty="0">
                <a:solidFill>
                  <a:srgbClr val="002060"/>
                </a:solidFill>
                <a:latin typeface="Bookman Old Style" pitchFamily="18" charset="0"/>
              </a:rPr>
              <a:t>of 100 shall be reduced proportionally to 50 marks.</a:t>
            </a:r>
            <a:endParaRPr lang="en-US" sz="2000" i="1" dirty="0">
              <a:solidFill>
                <a:srgbClr val="002060"/>
              </a:solidFill>
              <a:latin typeface="Bookman Old Style" pitchFamily="18" charset="0"/>
            </a:endParaRPr>
          </a:p>
        </p:txBody>
      </p:sp>
    </p:spTree>
    <p:extLst>
      <p:ext uri="{BB962C8B-B14F-4D97-AF65-F5344CB8AC3E}">
        <p14:creationId xmlns:p14="http://schemas.microsoft.com/office/powerpoint/2010/main" val="9973942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18</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latin typeface="Cambria" pitchFamily="18" charset="0"/>
              </a:rPr>
              <a:t>Applications</a:t>
            </a:r>
            <a:endParaRPr lang="en-US" sz="2400" dirty="0"/>
          </a:p>
        </p:txBody>
      </p:sp>
      <p:sp>
        <p:nvSpPr>
          <p:cNvPr id="6" name="AutoShape 2" descr="Advantages and Disadvantages of Computer Networking - Coding Ninja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descr="Advantages and Disadvantages of Computer Networking - Coding Ninjas"/>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675" y="1752599"/>
            <a:ext cx="8401050" cy="4671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93828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19</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latin typeface="Cambria" pitchFamily="18" charset="0"/>
              </a:rPr>
              <a:t>Industries Associated </a:t>
            </a:r>
            <a:endParaRPr lang="en-US" sz="2400"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943715"/>
            <a:ext cx="2670994" cy="129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1082" y="1850388"/>
            <a:ext cx="30289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05600" y="1850388"/>
            <a:ext cx="2333625" cy="14385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descr="File:Siemens AG logo.svg - Wikipedi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48775" y="1981200"/>
            <a:ext cx="3019425" cy="909638"/>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733800"/>
            <a:ext cx="3991744"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9"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00625" y="3655792"/>
            <a:ext cx="3381375" cy="1352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0" name="Picture 10"/>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7200" y="5257800"/>
            <a:ext cx="3167062"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1"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29800" y="4572000"/>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2"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007752" y="5343742"/>
            <a:ext cx="5593448" cy="752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33" name="Picture 1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9216916" y="2976562"/>
            <a:ext cx="30289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46467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2</a:t>
            </a:r>
            <a:endParaRPr lang="en-US" sz="2000" b="1" dirty="0">
              <a:solidFill>
                <a:schemeClr val="bg1"/>
              </a:solidFill>
              <a:latin typeface="Cambria" pitchFamily="18" charset="0"/>
            </a:endParaRPr>
          </a:p>
        </p:txBody>
      </p:sp>
      <p:sp>
        <p:nvSpPr>
          <p:cNvPr id="5" name="Rounded Rectangle 4"/>
          <p:cNvSpPr/>
          <p:nvPr/>
        </p:nvSpPr>
        <p:spPr>
          <a:xfrm>
            <a:off x="3714750" y="11430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2060"/>
                </a:solidFill>
                <a:latin typeface="Cambria" pitchFamily="18" charset="0"/>
              </a:rPr>
              <a:t>Course Instructor Profile</a:t>
            </a:r>
            <a:r>
              <a:rPr lang="en-US" sz="2400" dirty="0" smtClean="0"/>
              <a:t> </a:t>
            </a:r>
            <a:endParaRPr lang="en-US" sz="2400" dirty="0"/>
          </a:p>
        </p:txBody>
      </p:sp>
      <p:pic>
        <p:nvPicPr>
          <p:cNvPr id="6" name="Picture 2" descr="E:\Department\Editorial\Faculty photos\Yogesh N (Photo).jpg"/>
          <p:cNvPicPr>
            <a:picLocks noChangeAspect="1" noChangeArrowheads="1"/>
          </p:cNvPicPr>
          <p:nvPr/>
        </p:nvPicPr>
        <p:blipFill>
          <a:blip r:embed="rId2"/>
          <a:srcRect/>
          <a:stretch>
            <a:fillRect/>
          </a:stretch>
        </p:blipFill>
        <p:spPr bwMode="auto">
          <a:xfrm>
            <a:off x="941439" y="2221173"/>
            <a:ext cx="2209800" cy="2350827"/>
          </a:xfrm>
          <a:prstGeom prst="rect">
            <a:avLst/>
          </a:prstGeom>
          <a:ln>
            <a:noFill/>
          </a:ln>
          <a:effectLst>
            <a:outerShdw blurRad="292100" dist="139700" dir="2700000" algn="tl" rotWithShape="0">
              <a:srgbClr val="333333">
                <a:alpha val="65000"/>
              </a:srgbClr>
            </a:outerShdw>
          </a:effectLst>
        </p:spPr>
      </p:pic>
      <p:graphicFrame>
        <p:nvGraphicFramePr>
          <p:cNvPr id="7" name="Table 6"/>
          <p:cNvGraphicFramePr>
            <a:graphicFrameLocks noGrp="1"/>
          </p:cNvGraphicFramePr>
          <p:nvPr>
            <p:extLst>
              <p:ext uri="{D42A27DB-BD31-4B8C-83A1-F6EECF244321}">
                <p14:modId xmlns:p14="http://schemas.microsoft.com/office/powerpoint/2010/main" val="1257409228"/>
              </p:ext>
            </p:extLst>
          </p:nvPr>
        </p:nvGraphicFramePr>
        <p:xfrm>
          <a:off x="3657600" y="2133600"/>
          <a:ext cx="7391400" cy="3216345"/>
        </p:xfrm>
        <a:graphic>
          <a:graphicData uri="http://schemas.openxmlformats.org/drawingml/2006/table">
            <a:tbl>
              <a:tblPr firstRow="1" bandRow="1">
                <a:tableStyleId>{00A15C55-8517-42AA-B614-E9B94910E393}</a:tableStyleId>
              </a:tblPr>
              <a:tblGrid>
                <a:gridCol w="2745375"/>
                <a:gridCol w="4646025"/>
              </a:tblGrid>
              <a:tr h="441859">
                <a:tc gridSpan="2">
                  <a:txBody>
                    <a:bodyPr/>
                    <a:lstStyle/>
                    <a:p>
                      <a:pPr algn="ctr"/>
                      <a:r>
                        <a:rPr lang="en-US" sz="2400" dirty="0" smtClean="0">
                          <a:latin typeface="Cambria" pitchFamily="18" charset="0"/>
                        </a:rPr>
                        <a:t>Prof. Yogesh N</a:t>
                      </a:r>
                      <a:endParaRPr lang="en-US" sz="2400" dirty="0">
                        <a:solidFill>
                          <a:schemeClr val="bg1"/>
                        </a:solidFill>
                        <a:latin typeface="Cambria" pitchFamily="18" charset="0"/>
                      </a:endParaRPr>
                    </a:p>
                  </a:txBody>
                  <a:tcPr anchor="ctr">
                    <a:solidFill>
                      <a:srgbClr val="002060"/>
                    </a:solidFill>
                  </a:tcPr>
                </a:tc>
                <a:tc hMerge="1">
                  <a:txBody>
                    <a:bodyPr/>
                    <a:lstStyle/>
                    <a:p>
                      <a:endParaRPr lang="en-US" dirty="0"/>
                    </a:p>
                  </a:txBody>
                  <a:tcPr/>
                </a:tc>
              </a:tr>
              <a:tr h="441859">
                <a:tc>
                  <a:txBody>
                    <a:bodyPr/>
                    <a:lstStyle/>
                    <a:p>
                      <a:r>
                        <a:rPr lang="en-US" sz="1900" dirty="0" smtClean="0">
                          <a:solidFill>
                            <a:srgbClr val="002060"/>
                          </a:solidFill>
                          <a:latin typeface="Cambria" pitchFamily="18" charset="0"/>
                        </a:rPr>
                        <a:t>Designation</a:t>
                      </a:r>
                      <a:endParaRPr lang="en-US" sz="1900" dirty="0">
                        <a:solidFill>
                          <a:srgbClr val="002060"/>
                        </a:solidFill>
                        <a:latin typeface="Cambria" pitchFamily="18" charset="0"/>
                      </a:endParaRPr>
                    </a:p>
                  </a:txBody>
                  <a:tcPr anchor="ctr"/>
                </a:tc>
                <a:tc>
                  <a:txBody>
                    <a:bodyPr/>
                    <a:lstStyle/>
                    <a:p>
                      <a:r>
                        <a:rPr lang="en-US" sz="1900" dirty="0" smtClean="0">
                          <a:solidFill>
                            <a:srgbClr val="002060"/>
                          </a:solidFill>
                          <a:latin typeface="Cambria" pitchFamily="18" charset="0"/>
                        </a:rPr>
                        <a:t>Assistant </a:t>
                      </a:r>
                      <a:r>
                        <a:rPr lang="en-US" sz="1900" baseline="0" dirty="0" smtClean="0">
                          <a:solidFill>
                            <a:srgbClr val="002060"/>
                          </a:solidFill>
                          <a:latin typeface="Cambria" pitchFamily="18" charset="0"/>
                        </a:rPr>
                        <a:t> Professor</a:t>
                      </a:r>
                      <a:endParaRPr lang="en-US" sz="1900" dirty="0">
                        <a:solidFill>
                          <a:srgbClr val="002060"/>
                        </a:solidFill>
                        <a:latin typeface="Cambria" pitchFamily="18" charset="0"/>
                      </a:endParaRPr>
                    </a:p>
                  </a:txBody>
                  <a:tcPr anchor="ctr"/>
                </a:tc>
              </a:tr>
              <a:tr h="441859">
                <a:tc>
                  <a:txBody>
                    <a:bodyPr/>
                    <a:lstStyle/>
                    <a:p>
                      <a:r>
                        <a:rPr lang="en-US" sz="1900" dirty="0" smtClean="0">
                          <a:solidFill>
                            <a:srgbClr val="002060"/>
                          </a:solidFill>
                          <a:latin typeface="Cambria" pitchFamily="18" charset="0"/>
                        </a:rPr>
                        <a:t>Qualification</a:t>
                      </a:r>
                      <a:endParaRPr lang="en-US" sz="1900" dirty="0">
                        <a:solidFill>
                          <a:srgbClr val="002060"/>
                        </a:solidFill>
                        <a:latin typeface="Cambria" pitchFamily="18" charset="0"/>
                      </a:endParaRPr>
                    </a:p>
                  </a:txBody>
                  <a:tcPr anchor="ctr"/>
                </a:tc>
                <a:tc>
                  <a:txBody>
                    <a:bodyPr/>
                    <a:lstStyle/>
                    <a:p>
                      <a:r>
                        <a:rPr lang="en-US" sz="1900" dirty="0" smtClean="0">
                          <a:solidFill>
                            <a:srgbClr val="002060"/>
                          </a:solidFill>
                          <a:latin typeface="Cambria" pitchFamily="18" charset="0"/>
                        </a:rPr>
                        <a:t>B.E, MTech., PGDAC</a:t>
                      </a:r>
                      <a:endParaRPr lang="en-US" sz="1900" dirty="0">
                        <a:solidFill>
                          <a:srgbClr val="002060"/>
                        </a:solidFill>
                        <a:latin typeface="Cambria" pitchFamily="18" charset="0"/>
                      </a:endParaRPr>
                    </a:p>
                  </a:txBody>
                  <a:tcPr anchor="ctr"/>
                </a:tc>
              </a:tr>
              <a:tr h="441859">
                <a:tc>
                  <a:txBody>
                    <a:bodyPr/>
                    <a:lstStyle/>
                    <a:p>
                      <a:r>
                        <a:rPr lang="en-US" sz="1900" dirty="0" smtClean="0">
                          <a:solidFill>
                            <a:srgbClr val="002060"/>
                          </a:solidFill>
                          <a:latin typeface="Cambria" pitchFamily="18" charset="0"/>
                        </a:rPr>
                        <a:t>Email Id</a:t>
                      </a:r>
                      <a:endParaRPr lang="en-US" sz="1900" dirty="0">
                        <a:solidFill>
                          <a:srgbClr val="002060"/>
                        </a:solidFill>
                        <a:latin typeface="Cambria" pitchFamily="18" charset="0"/>
                      </a:endParaRPr>
                    </a:p>
                  </a:txBody>
                  <a:tcPr anchor="ctr"/>
                </a:tc>
                <a:tc>
                  <a:txBody>
                    <a:bodyPr/>
                    <a:lstStyle/>
                    <a:p>
                      <a:r>
                        <a:rPr lang="en-US" sz="1900" dirty="0" smtClean="0">
                          <a:solidFill>
                            <a:srgbClr val="002060"/>
                          </a:solidFill>
                          <a:latin typeface="Cambria" pitchFamily="18" charset="0"/>
                          <a:hlinkClick r:id="rId3"/>
                        </a:rPr>
                        <a:t>yogeshn_cg@atme.edu.in</a:t>
                      </a:r>
                      <a:endParaRPr lang="en-US" sz="1900" dirty="0" smtClean="0">
                        <a:solidFill>
                          <a:srgbClr val="002060"/>
                        </a:solidFill>
                        <a:latin typeface="Cambria" pitchFamily="18" charset="0"/>
                      </a:endParaRPr>
                    </a:p>
                    <a:p>
                      <a:r>
                        <a:rPr lang="en-US" sz="1900" dirty="0" smtClean="0">
                          <a:solidFill>
                            <a:srgbClr val="002060"/>
                          </a:solidFill>
                          <a:latin typeface="Cambria" pitchFamily="18" charset="0"/>
                          <a:hlinkClick r:id="rId4"/>
                        </a:rPr>
                        <a:t>yogeshneelappa.atme@gmail.com</a:t>
                      </a:r>
                      <a:r>
                        <a:rPr lang="en-US" sz="1900" baseline="0" dirty="0" smtClean="0">
                          <a:solidFill>
                            <a:srgbClr val="002060"/>
                          </a:solidFill>
                          <a:latin typeface="Cambria" pitchFamily="18" charset="0"/>
                        </a:rPr>
                        <a:t> </a:t>
                      </a:r>
                      <a:endParaRPr lang="en-US" sz="1900" dirty="0">
                        <a:solidFill>
                          <a:srgbClr val="002060"/>
                        </a:solidFill>
                        <a:latin typeface="Cambria" pitchFamily="18" charset="0"/>
                      </a:endParaRPr>
                    </a:p>
                  </a:txBody>
                  <a:tcPr anchor="ctr"/>
                </a:tc>
              </a:tr>
              <a:tr h="441859">
                <a:tc>
                  <a:txBody>
                    <a:bodyPr/>
                    <a:lstStyle/>
                    <a:p>
                      <a:r>
                        <a:rPr lang="en-US" sz="1900" dirty="0" smtClean="0">
                          <a:solidFill>
                            <a:srgbClr val="002060"/>
                          </a:solidFill>
                          <a:latin typeface="Cambria" pitchFamily="18" charset="0"/>
                        </a:rPr>
                        <a:t>Contact Number</a:t>
                      </a:r>
                      <a:endParaRPr lang="en-US" sz="1900" dirty="0">
                        <a:solidFill>
                          <a:srgbClr val="002060"/>
                        </a:solidFill>
                        <a:latin typeface="Cambria" pitchFamily="18" charset="0"/>
                      </a:endParaRPr>
                    </a:p>
                  </a:txBody>
                  <a:tcPr anchor="ctr"/>
                </a:tc>
                <a:tc>
                  <a:txBody>
                    <a:bodyPr/>
                    <a:lstStyle/>
                    <a:p>
                      <a:r>
                        <a:rPr lang="en-US" sz="1900" dirty="0" smtClean="0">
                          <a:solidFill>
                            <a:srgbClr val="002060"/>
                          </a:solidFill>
                          <a:latin typeface="Cambria" pitchFamily="18" charset="0"/>
                        </a:rPr>
                        <a:t>9663170150</a:t>
                      </a:r>
                      <a:endParaRPr lang="en-US" sz="1900" dirty="0">
                        <a:solidFill>
                          <a:srgbClr val="002060"/>
                        </a:solidFill>
                        <a:latin typeface="Cambria" pitchFamily="18" charset="0"/>
                      </a:endParaRPr>
                    </a:p>
                  </a:txBody>
                  <a:tcPr anchor="ctr"/>
                </a:tc>
              </a:tr>
              <a:tr h="381504">
                <a:tc>
                  <a:txBody>
                    <a:bodyPr/>
                    <a:lstStyle/>
                    <a:p>
                      <a:r>
                        <a:rPr lang="en-US" sz="1900" dirty="0" smtClean="0">
                          <a:solidFill>
                            <a:srgbClr val="002060"/>
                          </a:solidFill>
                          <a:latin typeface="Cambria" pitchFamily="18" charset="0"/>
                        </a:rPr>
                        <a:t>Office hours</a:t>
                      </a:r>
                      <a:endParaRPr lang="en-US" sz="1900" dirty="0">
                        <a:solidFill>
                          <a:srgbClr val="002060"/>
                        </a:solidFill>
                        <a:latin typeface="Cambria" pitchFamily="18" charset="0"/>
                      </a:endParaRPr>
                    </a:p>
                  </a:txBody>
                  <a:tcPr anchor="ctr"/>
                </a:tc>
                <a:tc>
                  <a:txBody>
                    <a:bodyPr/>
                    <a:lstStyle/>
                    <a:p>
                      <a:r>
                        <a:rPr lang="en-US" sz="1900" dirty="0" smtClean="0">
                          <a:solidFill>
                            <a:srgbClr val="002060"/>
                          </a:solidFill>
                          <a:latin typeface="Cambria" pitchFamily="18" charset="0"/>
                        </a:rPr>
                        <a:t>9am – 5pm</a:t>
                      </a:r>
                      <a:endParaRPr lang="en-US" sz="1900" dirty="0">
                        <a:solidFill>
                          <a:srgbClr val="002060"/>
                        </a:solidFill>
                        <a:latin typeface="Cambria" pitchFamily="18" charset="0"/>
                      </a:endParaRPr>
                    </a:p>
                  </a:txBody>
                  <a:tcPr anchor="ctr"/>
                </a:tc>
              </a:tr>
              <a:tr h="381504">
                <a:tc>
                  <a:txBody>
                    <a:bodyPr/>
                    <a:lstStyle/>
                    <a:p>
                      <a:r>
                        <a:rPr lang="en-US" sz="1900" dirty="0" smtClean="0">
                          <a:solidFill>
                            <a:srgbClr val="002060"/>
                          </a:solidFill>
                          <a:latin typeface="Cambria" pitchFamily="18" charset="0"/>
                        </a:rPr>
                        <a:t>Virtual Office hours</a:t>
                      </a:r>
                      <a:endParaRPr lang="en-US" sz="1900" dirty="0">
                        <a:solidFill>
                          <a:srgbClr val="002060"/>
                        </a:solidFill>
                        <a:latin typeface="Cambria" pitchFamily="18" charset="0"/>
                      </a:endParaRPr>
                    </a:p>
                  </a:txBody>
                  <a:tcPr anchor="ctr"/>
                </a:tc>
                <a:tc>
                  <a:txBody>
                    <a:bodyPr/>
                    <a:lstStyle/>
                    <a:p>
                      <a:r>
                        <a:rPr lang="en-US" sz="1900" dirty="0" smtClean="0">
                          <a:solidFill>
                            <a:srgbClr val="002060"/>
                          </a:solidFill>
                          <a:latin typeface="Cambria" pitchFamily="18" charset="0"/>
                        </a:rPr>
                        <a:t>6pm – 8pm</a:t>
                      </a:r>
                      <a:endParaRPr lang="en-US" sz="1900" dirty="0">
                        <a:solidFill>
                          <a:srgbClr val="002060"/>
                        </a:solidFill>
                        <a:latin typeface="Cambria" pitchFamily="18" charset="0"/>
                      </a:endParaRPr>
                    </a:p>
                  </a:txBody>
                  <a:tcPr anchor="ctr"/>
                </a:tc>
              </a:tr>
            </a:tbl>
          </a:graphicData>
        </a:graphic>
      </p:graphicFrame>
    </p:spTree>
    <p:extLst>
      <p:ext uri="{BB962C8B-B14F-4D97-AF65-F5344CB8AC3E}">
        <p14:creationId xmlns:p14="http://schemas.microsoft.com/office/powerpoint/2010/main" val="32697686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20</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Summary</a:t>
            </a:r>
            <a:endParaRPr lang="en-US" sz="2400" dirty="0"/>
          </a:p>
        </p:txBody>
      </p:sp>
      <p:sp>
        <p:nvSpPr>
          <p:cNvPr id="8" name="Rectangle 7"/>
          <p:cNvSpPr/>
          <p:nvPr/>
        </p:nvSpPr>
        <p:spPr>
          <a:xfrm>
            <a:off x="762000" y="1905000"/>
            <a:ext cx="11049000" cy="3162404"/>
          </a:xfrm>
          <a:prstGeom prst="rect">
            <a:avLst/>
          </a:prstGeom>
        </p:spPr>
        <p:txBody>
          <a:bodyPr wrap="square">
            <a:spAutoFit/>
          </a:bodyPr>
          <a:lstStyle/>
          <a:p>
            <a:pPr marL="342900" indent="-342900" algn="just">
              <a:lnSpc>
                <a:spcPct val="150000"/>
              </a:lnSpc>
              <a:buFont typeface="Arial" pitchFamily="34" charset="0"/>
              <a:buChar char="•"/>
            </a:pPr>
            <a:r>
              <a:rPr lang="en-US" sz="1900" i="1" dirty="0" smtClean="0">
                <a:solidFill>
                  <a:srgbClr val="002060"/>
                </a:solidFill>
                <a:latin typeface="Bookman Old Style" pitchFamily="18" charset="0"/>
              </a:rPr>
              <a:t>In </a:t>
            </a:r>
            <a:r>
              <a:rPr lang="en-US" sz="1900" i="1" dirty="0">
                <a:solidFill>
                  <a:srgbClr val="002060"/>
                </a:solidFill>
                <a:latin typeface="Bookman Old Style" pitchFamily="18" charset="0"/>
              </a:rPr>
              <a:t>today’s session,  you all have gone through  the following  topics</a:t>
            </a:r>
          </a:p>
          <a:p>
            <a:pPr marL="1035050" indent="-342900" algn="just">
              <a:lnSpc>
                <a:spcPct val="150000"/>
              </a:lnSpc>
              <a:buFont typeface="Arial" pitchFamily="34" charset="0"/>
              <a:buChar char="•"/>
            </a:pPr>
            <a:r>
              <a:rPr lang="en-US" sz="1900" i="1" dirty="0">
                <a:solidFill>
                  <a:srgbClr val="002060"/>
                </a:solidFill>
                <a:latin typeface="Bookman Old Style" pitchFamily="18" charset="0"/>
              </a:rPr>
              <a:t>Introduction to the course</a:t>
            </a:r>
          </a:p>
          <a:p>
            <a:pPr marL="1035050" indent="-342900" algn="just">
              <a:lnSpc>
                <a:spcPct val="150000"/>
              </a:lnSpc>
              <a:buFont typeface="Arial" pitchFamily="34" charset="0"/>
              <a:buChar char="•"/>
            </a:pPr>
            <a:r>
              <a:rPr lang="en-US" sz="1900" i="1" dirty="0">
                <a:solidFill>
                  <a:srgbClr val="002060"/>
                </a:solidFill>
                <a:latin typeface="Bookman Old Style" pitchFamily="18" charset="0"/>
              </a:rPr>
              <a:t>Course Objectives and Outcomes</a:t>
            </a:r>
          </a:p>
          <a:p>
            <a:pPr marL="1035050" indent="-342900" algn="just">
              <a:lnSpc>
                <a:spcPct val="150000"/>
              </a:lnSpc>
              <a:buFont typeface="Arial" pitchFamily="34" charset="0"/>
              <a:buChar char="•"/>
            </a:pPr>
            <a:r>
              <a:rPr lang="en-US" sz="1900" i="1" dirty="0">
                <a:solidFill>
                  <a:srgbClr val="002060"/>
                </a:solidFill>
                <a:latin typeface="Bookman Old Style" pitchFamily="18" charset="0"/>
              </a:rPr>
              <a:t>Course Syllabus</a:t>
            </a:r>
          </a:p>
          <a:p>
            <a:pPr marL="1035050" indent="-342900" algn="just">
              <a:lnSpc>
                <a:spcPct val="150000"/>
              </a:lnSpc>
              <a:buFont typeface="Arial" pitchFamily="34" charset="0"/>
              <a:buChar char="•"/>
            </a:pPr>
            <a:r>
              <a:rPr lang="en-US" sz="1900" i="1" dirty="0" smtClean="0">
                <a:solidFill>
                  <a:srgbClr val="002060"/>
                </a:solidFill>
                <a:latin typeface="Bookman Old Style" pitchFamily="18" charset="0"/>
              </a:rPr>
              <a:t>Course </a:t>
            </a:r>
            <a:r>
              <a:rPr lang="en-US" sz="1900" i="1" dirty="0">
                <a:solidFill>
                  <a:srgbClr val="002060"/>
                </a:solidFill>
                <a:latin typeface="Bookman Old Style" pitchFamily="18" charset="0"/>
              </a:rPr>
              <a:t>Assessment Policy</a:t>
            </a:r>
          </a:p>
          <a:p>
            <a:pPr marL="1035050" indent="-342900" algn="just">
              <a:lnSpc>
                <a:spcPct val="150000"/>
              </a:lnSpc>
              <a:buFont typeface="Arial" pitchFamily="34" charset="0"/>
              <a:buChar char="•"/>
            </a:pPr>
            <a:r>
              <a:rPr lang="en-US" sz="1900" i="1" dirty="0">
                <a:solidFill>
                  <a:srgbClr val="002060"/>
                </a:solidFill>
                <a:latin typeface="Bookman Old Style" pitchFamily="18" charset="0"/>
              </a:rPr>
              <a:t>Applications  (on a nutshell)</a:t>
            </a:r>
          </a:p>
          <a:p>
            <a:pPr marL="1035050" indent="-342900" algn="just">
              <a:lnSpc>
                <a:spcPct val="150000"/>
              </a:lnSpc>
              <a:buFont typeface="Arial" pitchFamily="34" charset="0"/>
              <a:buChar char="•"/>
            </a:pPr>
            <a:r>
              <a:rPr lang="en-US" sz="1900" i="1" dirty="0">
                <a:solidFill>
                  <a:srgbClr val="002060"/>
                </a:solidFill>
                <a:latin typeface="Bookman Old Style" pitchFamily="18" charset="0"/>
              </a:rPr>
              <a:t>Associated Industries/Organizations </a:t>
            </a:r>
          </a:p>
        </p:txBody>
      </p:sp>
    </p:spTree>
    <p:extLst>
      <p:ext uri="{BB962C8B-B14F-4D97-AF65-F5344CB8AC3E}">
        <p14:creationId xmlns:p14="http://schemas.microsoft.com/office/powerpoint/2010/main" val="38999080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21</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Discussion  and  Interaction</a:t>
            </a:r>
            <a:endParaRPr lang="en-US" sz="2400" dirty="0"/>
          </a:p>
        </p:txBody>
      </p:sp>
      <p:pic>
        <p:nvPicPr>
          <p:cNvPr id="2050" name="Picture 2" descr="Pin on Quick Saves"/>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962399" y="1981200"/>
            <a:ext cx="4382729" cy="4191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206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22</a:t>
            </a:r>
            <a:endParaRPr lang="en-US" sz="2000" b="1" dirty="0">
              <a:solidFill>
                <a:schemeClr val="bg1"/>
              </a:solidFill>
              <a:latin typeface="Cambria" pitchFamily="18" charset="0"/>
            </a:endParaRPr>
          </a:p>
        </p:txBody>
      </p:sp>
      <p:sp>
        <p:nvSpPr>
          <p:cNvPr id="5" name="Rounded Rectangle 4"/>
          <p:cNvSpPr/>
          <p:nvPr/>
        </p:nvSpPr>
        <p:spPr>
          <a:xfrm>
            <a:off x="3676650" y="1066800"/>
            <a:ext cx="49911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rgbClr val="002060"/>
                </a:solidFill>
                <a:latin typeface="Cambria" pitchFamily="18" charset="0"/>
              </a:rPr>
              <a:t>Topics  for  Next  Session</a:t>
            </a:r>
            <a:endParaRPr lang="en-US" sz="2400" dirty="0"/>
          </a:p>
        </p:txBody>
      </p:sp>
      <p:sp>
        <p:nvSpPr>
          <p:cNvPr id="8" name="Rectangle 7"/>
          <p:cNvSpPr/>
          <p:nvPr/>
        </p:nvSpPr>
        <p:spPr>
          <a:xfrm>
            <a:off x="762000" y="1905000"/>
            <a:ext cx="11049000" cy="1477328"/>
          </a:xfrm>
          <a:prstGeom prst="rect">
            <a:avLst/>
          </a:prstGeom>
        </p:spPr>
        <p:txBody>
          <a:bodyPr wrap="square">
            <a:spAutoFit/>
          </a:bodyPr>
          <a:lstStyle/>
          <a:p>
            <a:pPr marL="342900" indent="-342900" algn="just">
              <a:lnSpc>
                <a:spcPct val="150000"/>
              </a:lnSpc>
              <a:buFont typeface="Arial" pitchFamily="34" charset="0"/>
              <a:buChar char="•"/>
            </a:pPr>
            <a:r>
              <a:rPr lang="en-US" sz="2000" b="1" i="1" dirty="0" smtClean="0">
                <a:solidFill>
                  <a:srgbClr val="002060"/>
                </a:solidFill>
                <a:latin typeface="Bookman Old Style" pitchFamily="18" charset="0"/>
              </a:rPr>
              <a:t>Module 1</a:t>
            </a:r>
            <a:endParaRPr lang="en-US" sz="2000" b="1" i="1" dirty="0">
              <a:solidFill>
                <a:srgbClr val="002060"/>
              </a:solidFill>
              <a:latin typeface="Bookman Old Style" pitchFamily="18" charset="0"/>
            </a:endParaRPr>
          </a:p>
          <a:p>
            <a:pPr marL="1198563" indent="-342900" algn="just">
              <a:lnSpc>
                <a:spcPct val="150000"/>
              </a:lnSpc>
              <a:buFont typeface="Arial" pitchFamily="34" charset="0"/>
              <a:buChar char="•"/>
            </a:pPr>
            <a:r>
              <a:rPr lang="en-US" sz="2000" i="1" dirty="0">
                <a:solidFill>
                  <a:srgbClr val="002060"/>
                </a:solidFill>
                <a:latin typeface="Bookman Old Style" pitchFamily="18" charset="0"/>
              </a:rPr>
              <a:t>Introduction to </a:t>
            </a:r>
            <a:r>
              <a:rPr lang="en-US" sz="2000" i="1" dirty="0" smtClean="0">
                <a:solidFill>
                  <a:srgbClr val="002060"/>
                </a:solidFill>
                <a:latin typeface="Bookman Old Style" pitchFamily="18" charset="0"/>
              </a:rPr>
              <a:t>networks </a:t>
            </a:r>
          </a:p>
          <a:p>
            <a:pPr marL="1198563" indent="-342900" algn="just">
              <a:lnSpc>
                <a:spcPct val="150000"/>
              </a:lnSpc>
              <a:buFont typeface="Arial" pitchFamily="34" charset="0"/>
              <a:buChar char="•"/>
            </a:pPr>
            <a:r>
              <a:rPr lang="en-US" sz="2000" i="1" dirty="0" smtClean="0">
                <a:solidFill>
                  <a:srgbClr val="002060"/>
                </a:solidFill>
                <a:latin typeface="Bookman Old Style" pitchFamily="18" charset="0"/>
              </a:rPr>
              <a:t>Network hardware</a:t>
            </a:r>
            <a:endParaRPr lang="en-US" sz="2000" i="1" dirty="0">
              <a:solidFill>
                <a:srgbClr val="002060"/>
              </a:solidFill>
              <a:latin typeface="Bookman Old Style" pitchFamily="18" charset="0"/>
            </a:endParaRPr>
          </a:p>
        </p:txBody>
      </p:sp>
    </p:spTree>
    <p:extLst>
      <p:ext uri="{BB962C8B-B14F-4D97-AF65-F5344CB8AC3E}">
        <p14:creationId xmlns:p14="http://schemas.microsoft.com/office/powerpoint/2010/main" val="18991301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23</a:t>
            </a:r>
            <a:endParaRPr lang="en-US" sz="2000" b="1" dirty="0">
              <a:solidFill>
                <a:schemeClr val="bg1"/>
              </a:solidFill>
              <a:latin typeface="Cambria" pitchFamily="18" charset="0"/>
            </a:endParaRPr>
          </a:p>
        </p:txBody>
      </p:sp>
      <p:pic>
        <p:nvPicPr>
          <p:cNvPr id="3074" name="Picture 2" descr="Thank you - An SVG animation by Gilli on Dribbble"/>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1447800"/>
            <a:ext cx="6019800" cy="4299155"/>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Motivational Quotes for Student Excellence: 50 Powerful [FREE] Inspiration  Templates"/>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975" y="1447800"/>
            <a:ext cx="66675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91705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3</a:t>
            </a:r>
            <a:endParaRPr lang="en-US" sz="2000" b="1" dirty="0">
              <a:solidFill>
                <a:schemeClr val="bg1"/>
              </a:solidFill>
              <a:latin typeface="Cambria" pitchFamily="18" charset="0"/>
            </a:endParaRP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2060"/>
                </a:solidFill>
                <a:latin typeface="Cambria" pitchFamily="18" charset="0"/>
              </a:rPr>
              <a:t>Course </a:t>
            </a:r>
            <a:r>
              <a:rPr lang="en-GB" sz="2400" b="1" dirty="0" smtClean="0">
                <a:solidFill>
                  <a:srgbClr val="002060"/>
                </a:solidFill>
                <a:latin typeface="Cambria" pitchFamily="18" charset="0"/>
              </a:rPr>
              <a:t>Overview</a:t>
            </a:r>
            <a:r>
              <a:rPr lang="en-US" sz="2400" dirty="0" smtClean="0"/>
              <a:t> </a:t>
            </a:r>
            <a:endParaRPr lang="en-US" sz="2400" dirty="0"/>
          </a:p>
        </p:txBody>
      </p:sp>
      <p:sp>
        <p:nvSpPr>
          <p:cNvPr id="6" name="Rectangle 5"/>
          <p:cNvSpPr/>
          <p:nvPr/>
        </p:nvSpPr>
        <p:spPr>
          <a:xfrm>
            <a:off x="685800" y="1981200"/>
            <a:ext cx="11277600" cy="2862322"/>
          </a:xfrm>
          <a:prstGeom prst="rect">
            <a:avLst/>
          </a:prstGeom>
        </p:spPr>
        <p:txBody>
          <a:bodyPr wrap="square">
            <a:spAutoFit/>
          </a:bodyPr>
          <a:lstStyle/>
          <a:p>
            <a:pPr marL="457200" indent="-457200" algn="just">
              <a:buFont typeface="Arial" pitchFamily="34" charset="0"/>
              <a:buChar char="•"/>
            </a:pPr>
            <a:r>
              <a:rPr lang="en-US" sz="2000" i="1" dirty="0">
                <a:solidFill>
                  <a:srgbClr val="002060"/>
                </a:solidFill>
                <a:latin typeface="Bookman Old Style" pitchFamily="18" charset="0"/>
              </a:rPr>
              <a:t>The Internet drives tremendous change in the world while continuously changing and evolving itself. This course teaches the concepts and general principles of the underlying networks of the Internet.</a:t>
            </a:r>
          </a:p>
          <a:p>
            <a:pPr marL="457200" indent="-457200" algn="just">
              <a:buFont typeface="Arial" pitchFamily="34" charset="0"/>
              <a:buChar char="•"/>
            </a:pPr>
            <a:endParaRPr lang="en-US" sz="2000" i="1" dirty="0">
              <a:solidFill>
                <a:srgbClr val="002060"/>
              </a:solidFill>
              <a:latin typeface="Bookman Old Style" pitchFamily="18" charset="0"/>
            </a:endParaRPr>
          </a:p>
          <a:p>
            <a:pPr marL="457200" indent="-457200" algn="just">
              <a:buFont typeface="Arial" pitchFamily="34" charset="0"/>
              <a:buChar char="•"/>
            </a:pPr>
            <a:r>
              <a:rPr lang="en-US" sz="2000" i="1" dirty="0">
                <a:solidFill>
                  <a:srgbClr val="002060"/>
                </a:solidFill>
                <a:latin typeface="Bookman Old Style" pitchFamily="18" charset="0"/>
              </a:rPr>
              <a:t>Learn about the structure and components of computer networks, packet switching, and layer architectures as well as a variety of applications. Gain the experience and tools required to use and write protocols. Explore issues of network security</a:t>
            </a:r>
            <a:r>
              <a:rPr lang="en-US" sz="2000" i="1" dirty="0" smtClean="0">
                <a:solidFill>
                  <a:srgbClr val="002060"/>
                </a:solidFill>
                <a:latin typeface="Bookman Old Style" pitchFamily="18" charset="0"/>
              </a:rPr>
              <a:t>.</a:t>
            </a:r>
          </a:p>
          <a:p>
            <a:pPr marL="457200" indent="-457200" algn="just">
              <a:buFont typeface="Arial" pitchFamily="34" charset="0"/>
              <a:buChar char="•"/>
            </a:pPr>
            <a:endParaRPr lang="en-US" sz="2000" i="1" dirty="0">
              <a:solidFill>
                <a:srgbClr val="002060"/>
              </a:solidFill>
              <a:latin typeface="Bookman Old Style" pitchFamily="18" charset="0"/>
            </a:endParaRPr>
          </a:p>
          <a:p>
            <a:pPr marL="457200" indent="-457200" algn="just">
              <a:buFont typeface="Arial" pitchFamily="34" charset="0"/>
              <a:buChar char="•"/>
            </a:pPr>
            <a:endParaRPr lang="en-US" sz="2000" dirty="0">
              <a:solidFill>
                <a:srgbClr val="002060"/>
              </a:solidFill>
              <a:latin typeface="Cambria" pitchFamily="18" charset="0"/>
            </a:endParaRPr>
          </a:p>
        </p:txBody>
      </p:sp>
      <p:sp>
        <p:nvSpPr>
          <p:cNvPr id="7" name="Rectangle 6"/>
          <p:cNvSpPr/>
          <p:nvPr/>
        </p:nvSpPr>
        <p:spPr>
          <a:xfrm>
            <a:off x="3276600" y="4953000"/>
            <a:ext cx="5503023" cy="369332"/>
          </a:xfrm>
          <a:prstGeom prst="rect">
            <a:avLst/>
          </a:prstGeom>
        </p:spPr>
        <p:txBody>
          <a:bodyPr wrap="square">
            <a:spAutoFit/>
          </a:bodyPr>
          <a:lstStyle/>
          <a:p>
            <a:pPr algn="ctr"/>
            <a:r>
              <a:rPr lang="en-US" b="1" dirty="0">
                <a:latin typeface="Agency FB" pitchFamily="34" charset="0"/>
                <a:hlinkClick r:id="rId2"/>
              </a:rPr>
              <a:t>https://</a:t>
            </a:r>
            <a:r>
              <a:rPr lang="en-US" b="1" dirty="0" smtClean="0">
                <a:latin typeface="Agency FB" pitchFamily="34" charset="0"/>
                <a:hlinkClick r:id="rId2"/>
              </a:rPr>
              <a:t>www.youtube.com/watch?v=bY5OfBrBg1M</a:t>
            </a:r>
            <a:r>
              <a:rPr lang="en-US" b="1" dirty="0" smtClean="0">
                <a:latin typeface="Agency FB" pitchFamily="34" charset="0"/>
              </a:rPr>
              <a:t> </a:t>
            </a:r>
            <a:endParaRPr lang="en-US" b="1" dirty="0">
              <a:latin typeface="Agency FB" pitchFamily="34" charset="0"/>
            </a:endParaRPr>
          </a:p>
        </p:txBody>
      </p:sp>
    </p:spTree>
    <p:extLst>
      <p:ext uri="{BB962C8B-B14F-4D97-AF65-F5344CB8AC3E}">
        <p14:creationId xmlns:p14="http://schemas.microsoft.com/office/powerpoint/2010/main" val="1324557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a:solidFill>
                  <a:schemeClr val="bg1"/>
                </a:solidFill>
                <a:latin typeface="Cambria" pitchFamily="18" charset="0"/>
              </a:rPr>
              <a:t>4</a:t>
            </a: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2060"/>
                </a:solidFill>
                <a:latin typeface="Cambria" pitchFamily="18" charset="0"/>
              </a:rPr>
              <a:t>Course </a:t>
            </a:r>
            <a:r>
              <a:rPr lang="en-GB" sz="2400" b="1" dirty="0" smtClean="0">
                <a:solidFill>
                  <a:srgbClr val="002060"/>
                </a:solidFill>
                <a:latin typeface="Cambria" pitchFamily="18" charset="0"/>
              </a:rPr>
              <a:t>Overview</a:t>
            </a:r>
            <a:r>
              <a:rPr lang="en-US" sz="2400" dirty="0" smtClean="0"/>
              <a:t> </a:t>
            </a:r>
            <a:endParaRPr lang="en-US" sz="2400" dirty="0"/>
          </a:p>
        </p:txBody>
      </p:sp>
      <p:sp>
        <p:nvSpPr>
          <p:cNvPr id="6" name="Rectangle 5"/>
          <p:cNvSpPr/>
          <p:nvPr/>
        </p:nvSpPr>
        <p:spPr>
          <a:xfrm>
            <a:off x="685800" y="1981200"/>
            <a:ext cx="11277600" cy="3785652"/>
          </a:xfrm>
          <a:prstGeom prst="rect">
            <a:avLst/>
          </a:prstGeom>
        </p:spPr>
        <p:txBody>
          <a:bodyPr wrap="square">
            <a:spAutoFit/>
          </a:bodyPr>
          <a:lstStyle/>
          <a:p>
            <a:pPr marL="457200" indent="-457200" algn="just">
              <a:buFont typeface="Arial" pitchFamily="34" charset="0"/>
              <a:buChar char="•"/>
            </a:pPr>
            <a:r>
              <a:rPr lang="en-US" sz="2000" i="1" dirty="0">
                <a:solidFill>
                  <a:srgbClr val="002060"/>
                </a:solidFill>
                <a:latin typeface="Bookman Old Style" pitchFamily="18" charset="0"/>
              </a:rPr>
              <a:t>A computer network is a set of computers connected together for the purpose of sharing resources. The most common resource shared today is connection to the Internet. Other shared resources can include a printer or a file server.</a:t>
            </a:r>
          </a:p>
          <a:p>
            <a:pPr marL="457200" indent="-457200" algn="just">
              <a:buFont typeface="Arial" pitchFamily="34" charset="0"/>
              <a:buChar char="•"/>
            </a:pPr>
            <a:endParaRPr lang="en-US" sz="2000" i="1" dirty="0">
              <a:solidFill>
                <a:srgbClr val="002060"/>
              </a:solidFill>
              <a:latin typeface="Bookman Old Style" pitchFamily="18" charset="0"/>
            </a:endParaRPr>
          </a:p>
          <a:p>
            <a:pPr marL="457200" indent="-457200" algn="just">
              <a:buFont typeface="Arial" pitchFamily="34" charset="0"/>
              <a:buChar char="•"/>
            </a:pPr>
            <a:r>
              <a:rPr lang="en-US" sz="2000" i="1" dirty="0">
                <a:solidFill>
                  <a:srgbClr val="002060"/>
                </a:solidFill>
                <a:latin typeface="Bookman Old Style" pitchFamily="18" charset="0"/>
              </a:rPr>
              <a:t>This course deals with fundamentals of computer network. It deals with various network models, types and OSI layers. This course provides uses of computer network, role of seven OSI layers etc. </a:t>
            </a:r>
          </a:p>
          <a:p>
            <a:pPr marL="457200" indent="-457200" algn="just">
              <a:buFont typeface="Arial" pitchFamily="34" charset="0"/>
              <a:buChar char="•"/>
            </a:pPr>
            <a:endParaRPr lang="en-US" sz="2000" i="1" dirty="0">
              <a:solidFill>
                <a:srgbClr val="002060"/>
              </a:solidFill>
              <a:latin typeface="Bookman Old Style" pitchFamily="18" charset="0"/>
            </a:endParaRPr>
          </a:p>
          <a:p>
            <a:pPr marL="457200" indent="-457200" algn="just">
              <a:buFont typeface="Arial" pitchFamily="34" charset="0"/>
              <a:buChar char="•"/>
            </a:pPr>
            <a:r>
              <a:rPr lang="en-US" sz="2000" i="1" dirty="0">
                <a:solidFill>
                  <a:srgbClr val="002060"/>
                </a:solidFill>
                <a:latin typeface="Bookman Old Style" pitchFamily="18" charset="0"/>
              </a:rPr>
              <a:t>At the end of this course, the students will be able to build an understanding of the fundamental concepts of computer </a:t>
            </a:r>
            <a:r>
              <a:rPr lang="en-US" sz="2000" i="1" dirty="0" smtClean="0">
                <a:solidFill>
                  <a:srgbClr val="002060"/>
                </a:solidFill>
                <a:latin typeface="Bookman Old Style" pitchFamily="18" charset="0"/>
              </a:rPr>
              <a:t>&amp; computer </a:t>
            </a:r>
            <a:r>
              <a:rPr lang="en-US" sz="2000" i="1" dirty="0">
                <a:solidFill>
                  <a:srgbClr val="002060"/>
                </a:solidFill>
                <a:latin typeface="Bookman Old Style" pitchFamily="18" charset="0"/>
              </a:rPr>
              <a:t>networks, advanced networking concepts, network standards &amp; protocols, mobile phone networks and network security etc.</a:t>
            </a:r>
          </a:p>
        </p:txBody>
      </p:sp>
    </p:spTree>
    <p:extLst>
      <p:ext uri="{BB962C8B-B14F-4D97-AF65-F5344CB8AC3E}">
        <p14:creationId xmlns:p14="http://schemas.microsoft.com/office/powerpoint/2010/main" val="1579878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a:solidFill>
                  <a:schemeClr val="bg1"/>
                </a:solidFill>
                <a:latin typeface="Cambria" pitchFamily="18" charset="0"/>
              </a:rPr>
              <a:t>5</a:t>
            </a: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smtClean="0">
                <a:solidFill>
                  <a:srgbClr val="002060"/>
                </a:solidFill>
                <a:latin typeface="Cambria" pitchFamily="18" charset="0"/>
              </a:rPr>
              <a:t>Why this Course?</a:t>
            </a:r>
            <a:r>
              <a:rPr lang="en-US" sz="2400" dirty="0" smtClean="0"/>
              <a:t> </a:t>
            </a:r>
            <a:endParaRPr lang="en-US" sz="2400" dirty="0"/>
          </a:p>
        </p:txBody>
      </p:sp>
      <p:sp>
        <p:nvSpPr>
          <p:cNvPr id="8" name="Rectangle 7"/>
          <p:cNvSpPr/>
          <p:nvPr/>
        </p:nvSpPr>
        <p:spPr>
          <a:xfrm>
            <a:off x="914400" y="1905000"/>
            <a:ext cx="10972800" cy="2862322"/>
          </a:xfrm>
          <a:prstGeom prst="rect">
            <a:avLst/>
          </a:prstGeom>
        </p:spPr>
        <p:txBody>
          <a:bodyPr wrap="square">
            <a:spAutoFit/>
          </a:bodyPr>
          <a:lstStyle/>
          <a:p>
            <a:pPr algn="just"/>
            <a:r>
              <a:rPr lang="en-US" sz="2000" i="1" dirty="0">
                <a:solidFill>
                  <a:srgbClr val="002060"/>
                </a:solidFill>
                <a:latin typeface="Bookman Old Style" pitchFamily="18" charset="0"/>
              </a:rPr>
              <a:t>Having a strong understanding of computer networking can help you demonstrate knowledge that makes you a stronger candidate for certain positions. Systems administrators , network administrators, network technicians and network engineers all need to understand networking</a:t>
            </a:r>
            <a:r>
              <a:rPr lang="en-US" sz="2000" i="1" dirty="0" smtClean="0">
                <a:solidFill>
                  <a:srgbClr val="002060"/>
                </a:solidFill>
                <a:latin typeface="Bookman Old Style" pitchFamily="18" charset="0"/>
              </a:rPr>
              <a:t>.</a:t>
            </a:r>
          </a:p>
          <a:p>
            <a:pPr algn="just"/>
            <a:endParaRPr lang="en-US" sz="2000" i="1" dirty="0">
              <a:solidFill>
                <a:srgbClr val="002060"/>
              </a:solidFill>
              <a:latin typeface="Bookman Old Style" pitchFamily="18" charset="0"/>
            </a:endParaRPr>
          </a:p>
          <a:p>
            <a:pPr algn="just"/>
            <a:r>
              <a:rPr lang="en-US" sz="2000" i="1" dirty="0">
                <a:solidFill>
                  <a:srgbClr val="002060"/>
                </a:solidFill>
                <a:latin typeface="Bookman Old Style" pitchFamily="18" charset="0"/>
              </a:rPr>
              <a:t>Computer networking courses train students to connect local area networks (LAN), wide area networks (WAN) and wireless versions of both types. They also learn to connect hardware devices and set up Internet access. These skills can apply to a variety of careers.</a:t>
            </a:r>
          </a:p>
        </p:txBody>
      </p:sp>
      <p:sp>
        <p:nvSpPr>
          <p:cNvPr id="6" name="Rectangle 5"/>
          <p:cNvSpPr/>
          <p:nvPr/>
        </p:nvSpPr>
        <p:spPr>
          <a:xfrm>
            <a:off x="3886200" y="5040868"/>
            <a:ext cx="4479324" cy="369332"/>
          </a:xfrm>
          <a:prstGeom prst="rect">
            <a:avLst/>
          </a:prstGeom>
        </p:spPr>
        <p:txBody>
          <a:bodyPr wrap="square">
            <a:spAutoFit/>
          </a:bodyPr>
          <a:lstStyle/>
          <a:p>
            <a:pPr algn="ctr"/>
            <a:r>
              <a:rPr lang="en-US" b="1" dirty="0">
                <a:latin typeface="Agency FB" pitchFamily="34" charset="0"/>
                <a:hlinkClick r:id="rId2"/>
              </a:rPr>
              <a:t>https://</a:t>
            </a:r>
            <a:r>
              <a:rPr lang="en-US" b="1" dirty="0" smtClean="0">
                <a:latin typeface="Agency FB" pitchFamily="34" charset="0"/>
                <a:hlinkClick r:id="rId2"/>
              </a:rPr>
              <a:t>www.youtube.com/watch?v=Jihg61nafgE</a:t>
            </a:r>
            <a:r>
              <a:rPr lang="en-US" b="1" dirty="0" smtClean="0">
                <a:latin typeface="Agency FB" pitchFamily="34" charset="0"/>
              </a:rPr>
              <a:t> </a:t>
            </a:r>
            <a:endParaRPr lang="en-US" b="1" dirty="0">
              <a:latin typeface="Agency FB" pitchFamily="34" charset="0"/>
            </a:endParaRPr>
          </a:p>
        </p:txBody>
      </p:sp>
    </p:spTree>
    <p:extLst>
      <p:ext uri="{BB962C8B-B14F-4D97-AF65-F5344CB8AC3E}">
        <p14:creationId xmlns:p14="http://schemas.microsoft.com/office/powerpoint/2010/main" val="27289740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707886"/>
          </a:xfrm>
          <a:prstGeom prst="rect">
            <a:avLst/>
          </a:prstGeom>
          <a:noFill/>
        </p:spPr>
        <p:txBody>
          <a:bodyPr wrap="square" rtlCol="0">
            <a:spAutoFit/>
          </a:bodyPr>
          <a:lstStyle/>
          <a:p>
            <a:pPr algn="ctr"/>
            <a:r>
              <a:rPr lang="en-US" sz="2000" b="1" dirty="0" smtClean="0">
                <a:solidFill>
                  <a:schemeClr val="bg1"/>
                </a:solidFill>
                <a:latin typeface="Cambria" pitchFamily="18" charset="0"/>
              </a:rPr>
              <a:t>6</a:t>
            </a:r>
          </a:p>
          <a:p>
            <a:pPr algn="ctr"/>
            <a:endParaRPr lang="en-US" sz="2000" b="1" dirty="0">
              <a:solidFill>
                <a:schemeClr val="bg1"/>
              </a:solidFill>
              <a:latin typeface="Cambria" pitchFamily="18" charset="0"/>
            </a:endParaRP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2060"/>
                </a:solidFill>
                <a:latin typeface="Cambria" pitchFamily="18" charset="0"/>
              </a:rPr>
              <a:t>Course  Information</a:t>
            </a:r>
            <a:r>
              <a:rPr lang="en-US" sz="2400" dirty="0" smtClean="0"/>
              <a:t> </a:t>
            </a:r>
            <a:endParaRPr lang="en-US" sz="2400" dirty="0"/>
          </a:p>
        </p:txBody>
      </p:sp>
      <p:graphicFrame>
        <p:nvGraphicFramePr>
          <p:cNvPr id="7" name="Table 6"/>
          <p:cNvGraphicFramePr>
            <a:graphicFrameLocks noGrp="1"/>
          </p:cNvGraphicFramePr>
          <p:nvPr>
            <p:extLst>
              <p:ext uri="{D42A27DB-BD31-4B8C-83A1-F6EECF244321}">
                <p14:modId xmlns:p14="http://schemas.microsoft.com/office/powerpoint/2010/main" val="1144275492"/>
              </p:ext>
            </p:extLst>
          </p:nvPr>
        </p:nvGraphicFramePr>
        <p:xfrm>
          <a:off x="1979612" y="1752601"/>
          <a:ext cx="8381999" cy="4469075"/>
        </p:xfrm>
        <a:graphic>
          <a:graphicData uri="http://schemas.openxmlformats.org/drawingml/2006/table">
            <a:tbl>
              <a:tblPr firstRow="1" bandRow="1">
                <a:tableStyleId>{5C22544A-7EE6-4342-B048-85BDC9FD1C3A}</a:tableStyleId>
              </a:tblPr>
              <a:tblGrid>
                <a:gridCol w="4116388"/>
                <a:gridCol w="4265611"/>
              </a:tblGrid>
              <a:tr h="414337">
                <a:tc gridSpan="2">
                  <a:txBody>
                    <a:bodyPr/>
                    <a:lstStyle/>
                    <a:p>
                      <a:pPr algn="ctr"/>
                      <a:r>
                        <a:rPr lang="en-US" sz="2400" i="1" dirty="0" smtClean="0">
                          <a:latin typeface="Bookman Old Style" pitchFamily="18" charset="0"/>
                        </a:rPr>
                        <a:t> Computer</a:t>
                      </a:r>
                      <a:r>
                        <a:rPr lang="en-US" sz="2400" i="1" baseline="0" dirty="0" smtClean="0">
                          <a:latin typeface="Bookman Old Style" pitchFamily="18" charset="0"/>
                        </a:rPr>
                        <a:t>  Networks</a:t>
                      </a:r>
                      <a:endParaRPr lang="en-US" sz="2400" i="1" dirty="0">
                        <a:latin typeface="Bookman Old Style" pitchFamily="18" charset="0"/>
                      </a:endParaRPr>
                    </a:p>
                  </a:txBody>
                  <a:tcPr anchor="ctr">
                    <a:solidFill>
                      <a:srgbClr val="002060"/>
                    </a:solidFill>
                  </a:tcPr>
                </a:tc>
                <a:tc hMerge="1">
                  <a:txBody>
                    <a:bodyPr/>
                    <a:lstStyle/>
                    <a:p>
                      <a:endParaRPr lang="en-US" dirty="0"/>
                    </a:p>
                  </a:txBody>
                  <a:tcPr/>
                </a:tc>
              </a:tr>
              <a:tr h="39550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000" i="1" kern="1200" baseline="0" dirty="0" smtClean="0">
                          <a:solidFill>
                            <a:srgbClr val="002060"/>
                          </a:solidFill>
                          <a:latin typeface="Bookman Old Style" pitchFamily="18" charset="0"/>
                        </a:rPr>
                        <a:t>Course Code</a:t>
                      </a:r>
                      <a:endParaRPr lang="en-US" sz="2000" i="1" dirty="0">
                        <a:solidFill>
                          <a:srgbClr val="002060"/>
                        </a:solidFill>
                        <a:latin typeface="Bookman Old Style" pitchFamily="18" charset="0"/>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000" i="1" kern="1200" baseline="0" dirty="0" smtClean="0">
                          <a:solidFill>
                            <a:srgbClr val="002060"/>
                          </a:solidFill>
                          <a:latin typeface="Bookman Old Style" pitchFamily="18" charset="0"/>
                        </a:rPr>
                        <a:t>21CS52</a:t>
                      </a:r>
                      <a:endParaRPr lang="en-US" sz="2000" i="1" dirty="0">
                        <a:solidFill>
                          <a:srgbClr val="002060"/>
                        </a:solidFill>
                        <a:latin typeface="Bookman Old Style" pitchFamily="18" charset="0"/>
                      </a:endParaRPr>
                    </a:p>
                  </a:txBody>
                  <a:tcPr anchor="ctr"/>
                </a:tc>
              </a:tr>
              <a:tr h="39550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000" i="1" dirty="0" smtClean="0">
                          <a:solidFill>
                            <a:srgbClr val="002060"/>
                          </a:solidFill>
                          <a:latin typeface="Bookman Old Style" pitchFamily="18" charset="0"/>
                        </a:rPr>
                        <a:t>Semester</a:t>
                      </a:r>
                      <a:endParaRPr lang="en-US" sz="2000" i="1" dirty="0">
                        <a:solidFill>
                          <a:srgbClr val="002060"/>
                        </a:solidFill>
                        <a:latin typeface="Bookman Old Style" pitchFamily="18" charset="0"/>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000" i="1" dirty="0" smtClean="0">
                          <a:solidFill>
                            <a:srgbClr val="002060"/>
                          </a:solidFill>
                          <a:latin typeface="Bookman Old Style" pitchFamily="18" charset="0"/>
                        </a:rPr>
                        <a:t>V</a:t>
                      </a:r>
                      <a:r>
                        <a:rPr lang="en-US" sz="2000" i="1" baseline="0" dirty="0" smtClean="0">
                          <a:solidFill>
                            <a:srgbClr val="002060"/>
                          </a:solidFill>
                          <a:latin typeface="Bookman Old Style" pitchFamily="18" charset="0"/>
                        </a:rPr>
                        <a:t> </a:t>
                      </a:r>
                      <a:r>
                        <a:rPr lang="en-US" sz="2000" i="1" dirty="0" smtClean="0">
                          <a:solidFill>
                            <a:srgbClr val="002060"/>
                          </a:solidFill>
                          <a:latin typeface="Bookman Old Style" pitchFamily="18" charset="0"/>
                        </a:rPr>
                        <a:t>Semester</a:t>
                      </a:r>
                      <a:endParaRPr lang="en-US" sz="2000" i="1" dirty="0">
                        <a:solidFill>
                          <a:srgbClr val="002060"/>
                        </a:solidFill>
                        <a:latin typeface="Bookman Old Style" pitchFamily="18" charset="0"/>
                      </a:endParaRPr>
                    </a:p>
                  </a:txBody>
                  <a:tcPr anchor="ctr"/>
                </a:tc>
              </a:tr>
              <a:tr h="395505">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000" i="1" dirty="0" smtClean="0">
                          <a:solidFill>
                            <a:srgbClr val="002060"/>
                          </a:solidFill>
                          <a:latin typeface="Bookman Old Style" pitchFamily="18" charset="0"/>
                        </a:rPr>
                        <a:t>Course Scheme</a:t>
                      </a:r>
                      <a:endParaRPr lang="en-US" sz="2000" i="1" dirty="0">
                        <a:solidFill>
                          <a:srgbClr val="002060"/>
                        </a:solidFill>
                        <a:latin typeface="Bookman Old Style" pitchFamily="18" charset="0"/>
                      </a:endParaRPr>
                    </a:p>
                  </a:txBody>
                  <a:tcPr anchor="ctr"/>
                </a:tc>
                <a:tc>
                  <a:txBody>
                    <a:bodyPr/>
                    <a:lstStyle/>
                    <a:p>
                      <a:pPr marL="0" marR="0" indent="0" algn="l" defTabSz="685800" rtl="0" eaLnBrk="1" fontAlgn="auto" latinLnBrk="0" hangingPunct="1">
                        <a:lnSpc>
                          <a:spcPct val="100000"/>
                        </a:lnSpc>
                        <a:spcBef>
                          <a:spcPts val="0"/>
                        </a:spcBef>
                        <a:spcAft>
                          <a:spcPts val="0"/>
                        </a:spcAft>
                        <a:buClrTx/>
                        <a:buSzTx/>
                        <a:buFontTx/>
                        <a:buNone/>
                        <a:tabLst/>
                        <a:defRPr/>
                      </a:pPr>
                      <a:r>
                        <a:rPr lang="en-US" sz="2000" i="1" dirty="0" smtClean="0">
                          <a:solidFill>
                            <a:srgbClr val="002060"/>
                          </a:solidFill>
                          <a:latin typeface="Bookman Old Style" pitchFamily="18" charset="0"/>
                        </a:rPr>
                        <a:t>2021 Scheme</a:t>
                      </a:r>
                      <a:endParaRPr lang="en-US" sz="2000" i="1" dirty="0">
                        <a:solidFill>
                          <a:srgbClr val="002060"/>
                        </a:solidFill>
                        <a:latin typeface="Bookman Old Style" pitchFamily="18" charset="0"/>
                      </a:endParaRPr>
                    </a:p>
                  </a:txBody>
                  <a:tcPr anchor="ctr"/>
                </a:tc>
              </a:tr>
              <a:tr h="395505">
                <a:tc>
                  <a:txBody>
                    <a:bodyPr/>
                    <a:lstStyle/>
                    <a:p>
                      <a:r>
                        <a:rPr lang="en-US" sz="2000" i="1" kern="1200" baseline="0" dirty="0" smtClean="0">
                          <a:solidFill>
                            <a:srgbClr val="002060"/>
                          </a:solidFill>
                          <a:latin typeface="Bookman Old Style" pitchFamily="18" charset="0"/>
                        </a:rPr>
                        <a:t>Teaching Hours/Week (L:T:P:S)</a:t>
                      </a:r>
                      <a:endParaRPr lang="en-US" sz="2000" i="1" dirty="0">
                        <a:solidFill>
                          <a:srgbClr val="002060"/>
                        </a:solidFill>
                        <a:latin typeface="Bookman Old Style" pitchFamily="18" charset="0"/>
                      </a:endParaRPr>
                    </a:p>
                  </a:txBody>
                  <a:tcPr anchor="ctr"/>
                </a:tc>
                <a:tc>
                  <a:txBody>
                    <a:bodyPr/>
                    <a:lstStyle/>
                    <a:p>
                      <a:r>
                        <a:rPr lang="en-US" sz="2000" i="1" kern="1200" baseline="0" dirty="0" smtClean="0">
                          <a:solidFill>
                            <a:srgbClr val="002060"/>
                          </a:solidFill>
                          <a:latin typeface="Bookman Old Style" pitchFamily="18" charset="0"/>
                        </a:rPr>
                        <a:t>03  (Lecture) + 02 (Practical)</a:t>
                      </a:r>
                      <a:endParaRPr lang="en-US" sz="2000" i="1" dirty="0">
                        <a:solidFill>
                          <a:srgbClr val="002060"/>
                        </a:solidFill>
                        <a:latin typeface="Bookman Old Style" pitchFamily="18" charset="0"/>
                      </a:endParaRPr>
                    </a:p>
                  </a:txBody>
                  <a:tcPr anchor="ctr"/>
                </a:tc>
              </a:tr>
              <a:tr h="4457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i="1" dirty="0" smtClean="0">
                          <a:solidFill>
                            <a:srgbClr val="002060"/>
                          </a:solidFill>
                          <a:latin typeface="Bookman Old Style" pitchFamily="18" charset="0"/>
                        </a:rPr>
                        <a:t>Total Number of Pedagogy</a:t>
                      </a:r>
                      <a:endParaRPr lang="en-US" sz="2000" i="1" dirty="0">
                        <a:solidFill>
                          <a:srgbClr val="002060"/>
                        </a:solidFill>
                        <a:latin typeface="Bookman Old Style"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i="1" dirty="0" smtClean="0">
                          <a:solidFill>
                            <a:srgbClr val="002060"/>
                          </a:solidFill>
                          <a:latin typeface="Bookman Old Style" pitchFamily="18" charset="0"/>
                        </a:rPr>
                        <a:t>40 hours</a:t>
                      </a:r>
                      <a:r>
                        <a:rPr lang="en-US" sz="2000" i="1" baseline="0" dirty="0" smtClean="0">
                          <a:solidFill>
                            <a:srgbClr val="002060"/>
                          </a:solidFill>
                          <a:latin typeface="Bookman Old Style" pitchFamily="18" charset="0"/>
                        </a:rPr>
                        <a:t> (L) + 20 hours (P)</a:t>
                      </a:r>
                      <a:endParaRPr lang="en-US" sz="2000" i="1" dirty="0">
                        <a:solidFill>
                          <a:srgbClr val="002060"/>
                        </a:solidFill>
                        <a:latin typeface="Bookman Old Style" pitchFamily="18" charset="0"/>
                      </a:endParaRPr>
                    </a:p>
                  </a:txBody>
                  <a:tcPr anchor="ctr"/>
                </a:tc>
              </a:tr>
              <a:tr h="395505">
                <a:tc>
                  <a:txBody>
                    <a:bodyPr/>
                    <a:lstStyle/>
                    <a:p>
                      <a:r>
                        <a:rPr lang="en-US" sz="2000" i="1" dirty="0" smtClean="0">
                          <a:solidFill>
                            <a:srgbClr val="002060"/>
                          </a:solidFill>
                          <a:latin typeface="Bookman Old Style" pitchFamily="18" charset="0"/>
                        </a:rPr>
                        <a:t>Credits</a:t>
                      </a:r>
                      <a:endParaRPr lang="en-US" sz="2000" i="1" dirty="0">
                        <a:solidFill>
                          <a:srgbClr val="002060"/>
                        </a:solidFill>
                        <a:latin typeface="Bookman Old Style" pitchFamily="18" charset="0"/>
                      </a:endParaRPr>
                    </a:p>
                  </a:txBody>
                  <a:tcPr anchor="ctr"/>
                </a:tc>
                <a:tc>
                  <a:txBody>
                    <a:bodyPr/>
                    <a:lstStyle/>
                    <a:p>
                      <a:r>
                        <a:rPr lang="en-US" sz="2000" i="1" dirty="0" smtClean="0">
                          <a:solidFill>
                            <a:srgbClr val="002060"/>
                          </a:solidFill>
                          <a:latin typeface="Bookman Old Style" pitchFamily="18" charset="0"/>
                        </a:rPr>
                        <a:t>04</a:t>
                      </a:r>
                      <a:endParaRPr lang="en-US" sz="2000" i="1" dirty="0">
                        <a:solidFill>
                          <a:srgbClr val="002060"/>
                        </a:solidFill>
                        <a:latin typeface="Bookman Old Style" pitchFamily="18" charset="0"/>
                      </a:endParaRPr>
                    </a:p>
                  </a:txBody>
                  <a:tcPr anchor="ctr"/>
                </a:tc>
              </a:tr>
              <a:tr h="395505">
                <a:tc>
                  <a:txBody>
                    <a:bodyPr/>
                    <a:lstStyle/>
                    <a:p>
                      <a:r>
                        <a:rPr lang="en-US" sz="2000" i="1" kern="1200" baseline="0" dirty="0" smtClean="0">
                          <a:solidFill>
                            <a:srgbClr val="002060"/>
                          </a:solidFill>
                          <a:latin typeface="Bookman Old Style" pitchFamily="18" charset="0"/>
                        </a:rPr>
                        <a:t>CIE Marks</a:t>
                      </a:r>
                      <a:endParaRPr lang="en-US" sz="2000" i="1" dirty="0">
                        <a:solidFill>
                          <a:srgbClr val="002060"/>
                        </a:solidFill>
                        <a:latin typeface="Bookman Old Style" pitchFamily="18" charset="0"/>
                      </a:endParaRPr>
                    </a:p>
                  </a:txBody>
                  <a:tcPr anchor="ctr"/>
                </a:tc>
                <a:tc>
                  <a:txBody>
                    <a:bodyPr/>
                    <a:lstStyle/>
                    <a:p>
                      <a:r>
                        <a:rPr lang="en-US" sz="2000" i="1" kern="1200" baseline="0" dirty="0" smtClean="0">
                          <a:solidFill>
                            <a:srgbClr val="002060"/>
                          </a:solidFill>
                          <a:latin typeface="Bookman Old Style" pitchFamily="18" charset="0"/>
                        </a:rPr>
                        <a:t>50</a:t>
                      </a:r>
                      <a:endParaRPr lang="en-US" sz="2000" i="1" dirty="0">
                        <a:solidFill>
                          <a:srgbClr val="002060"/>
                        </a:solidFill>
                        <a:latin typeface="Bookman Old Style" pitchFamily="18" charset="0"/>
                      </a:endParaRPr>
                    </a:p>
                  </a:txBody>
                  <a:tcPr anchor="ctr"/>
                </a:tc>
              </a:tr>
              <a:tr h="395505">
                <a:tc>
                  <a:txBody>
                    <a:bodyPr/>
                    <a:lstStyle/>
                    <a:p>
                      <a:r>
                        <a:rPr lang="en-US" sz="2000" i="1" kern="1200" baseline="0" dirty="0" smtClean="0">
                          <a:solidFill>
                            <a:srgbClr val="002060"/>
                          </a:solidFill>
                          <a:latin typeface="Bookman Old Style" pitchFamily="18" charset="0"/>
                        </a:rPr>
                        <a:t>SEE Marks</a:t>
                      </a:r>
                      <a:endParaRPr lang="en-US" sz="2000" i="1" dirty="0">
                        <a:solidFill>
                          <a:srgbClr val="002060"/>
                        </a:solidFill>
                        <a:latin typeface="Bookman Old Style" pitchFamily="18" charset="0"/>
                      </a:endParaRPr>
                    </a:p>
                  </a:txBody>
                  <a:tcPr anchor="ctr"/>
                </a:tc>
                <a:tc>
                  <a:txBody>
                    <a:bodyPr/>
                    <a:lstStyle/>
                    <a:p>
                      <a:r>
                        <a:rPr lang="en-US" sz="2000" i="1" kern="1200" baseline="0" dirty="0" smtClean="0">
                          <a:solidFill>
                            <a:srgbClr val="002060"/>
                          </a:solidFill>
                          <a:latin typeface="Bookman Old Style" pitchFamily="18" charset="0"/>
                        </a:rPr>
                        <a:t>50</a:t>
                      </a:r>
                      <a:endParaRPr lang="en-US" sz="2000" i="1" dirty="0">
                        <a:solidFill>
                          <a:srgbClr val="002060"/>
                        </a:solidFill>
                        <a:latin typeface="Bookman Old Style" pitchFamily="18" charset="0"/>
                      </a:endParaRPr>
                    </a:p>
                  </a:txBody>
                  <a:tcPr anchor="ctr"/>
                </a:tc>
              </a:tr>
              <a:tr h="395505">
                <a:tc>
                  <a:txBody>
                    <a:bodyPr/>
                    <a:lstStyle/>
                    <a:p>
                      <a:r>
                        <a:rPr lang="en-US" sz="2000" i="1" dirty="0" smtClean="0">
                          <a:solidFill>
                            <a:srgbClr val="002060"/>
                          </a:solidFill>
                          <a:latin typeface="Bookman Old Style" pitchFamily="18" charset="0"/>
                        </a:rPr>
                        <a:t>Total</a:t>
                      </a:r>
                      <a:r>
                        <a:rPr lang="en-US" sz="2000" i="1" baseline="0" dirty="0" smtClean="0">
                          <a:solidFill>
                            <a:srgbClr val="002060"/>
                          </a:solidFill>
                          <a:latin typeface="Bookman Old Style" pitchFamily="18" charset="0"/>
                        </a:rPr>
                        <a:t> Marks</a:t>
                      </a:r>
                      <a:endParaRPr lang="en-US" sz="2000" i="1" dirty="0">
                        <a:solidFill>
                          <a:srgbClr val="002060"/>
                        </a:solidFill>
                        <a:latin typeface="Bookman Old Style" pitchFamily="18" charset="0"/>
                      </a:endParaRPr>
                    </a:p>
                  </a:txBody>
                  <a:tcPr anchor="ctr"/>
                </a:tc>
                <a:tc>
                  <a:txBody>
                    <a:bodyPr/>
                    <a:lstStyle/>
                    <a:p>
                      <a:r>
                        <a:rPr lang="en-US" sz="2000" i="1" dirty="0" smtClean="0">
                          <a:solidFill>
                            <a:srgbClr val="002060"/>
                          </a:solidFill>
                          <a:latin typeface="Bookman Old Style" pitchFamily="18" charset="0"/>
                        </a:rPr>
                        <a:t>100</a:t>
                      </a:r>
                      <a:endParaRPr lang="en-US" sz="2000" i="1" dirty="0">
                        <a:solidFill>
                          <a:srgbClr val="002060"/>
                        </a:solidFill>
                        <a:latin typeface="Bookman Old Style" pitchFamily="18" charset="0"/>
                      </a:endParaRPr>
                    </a:p>
                  </a:txBody>
                  <a:tcPr anchor="ctr"/>
                </a:tc>
              </a:tr>
              <a:tr h="395505">
                <a:tc>
                  <a:txBody>
                    <a:bodyPr/>
                    <a:lstStyle/>
                    <a:p>
                      <a:r>
                        <a:rPr lang="en-US" sz="2000" i="1" kern="1200" baseline="0" dirty="0" smtClean="0">
                          <a:solidFill>
                            <a:srgbClr val="002060"/>
                          </a:solidFill>
                          <a:latin typeface="Bookman Old Style" pitchFamily="18" charset="0"/>
                        </a:rPr>
                        <a:t>Exam Hours</a:t>
                      </a:r>
                      <a:endParaRPr lang="en-US" sz="2000" i="1" dirty="0">
                        <a:solidFill>
                          <a:srgbClr val="002060"/>
                        </a:solidFill>
                        <a:latin typeface="Bookman Old Style" pitchFamily="18" charset="0"/>
                      </a:endParaRPr>
                    </a:p>
                  </a:txBody>
                  <a:tcPr anchor="ctr"/>
                </a:tc>
                <a:tc>
                  <a:txBody>
                    <a:bodyPr/>
                    <a:lstStyle/>
                    <a:p>
                      <a:r>
                        <a:rPr lang="en-US" sz="2000" i="1" kern="1200" baseline="0" dirty="0" smtClean="0">
                          <a:solidFill>
                            <a:srgbClr val="002060"/>
                          </a:solidFill>
                          <a:latin typeface="Bookman Old Style" pitchFamily="18" charset="0"/>
                        </a:rPr>
                        <a:t>03</a:t>
                      </a:r>
                      <a:endParaRPr lang="en-US" sz="2000" i="1" dirty="0">
                        <a:solidFill>
                          <a:srgbClr val="002060"/>
                        </a:solidFill>
                        <a:latin typeface="Bookman Old Style" pitchFamily="18" charset="0"/>
                      </a:endParaRPr>
                    </a:p>
                  </a:txBody>
                  <a:tcPr anchor="ctr"/>
                </a:tc>
              </a:tr>
            </a:tbl>
          </a:graphicData>
        </a:graphic>
      </p:graphicFrame>
    </p:spTree>
    <p:extLst>
      <p:ext uri="{BB962C8B-B14F-4D97-AF65-F5344CB8AC3E}">
        <p14:creationId xmlns:p14="http://schemas.microsoft.com/office/powerpoint/2010/main" val="18261242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a:solidFill>
                  <a:schemeClr val="bg1"/>
                </a:solidFill>
                <a:latin typeface="Cambria" pitchFamily="18" charset="0"/>
              </a:rPr>
              <a:t>7</a:t>
            </a: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2060"/>
                </a:solidFill>
                <a:latin typeface="Cambria" pitchFamily="18" charset="0"/>
              </a:rPr>
              <a:t>Course  </a:t>
            </a:r>
            <a:r>
              <a:rPr lang="en-US" sz="2400" b="1" dirty="0" smtClean="0">
                <a:solidFill>
                  <a:srgbClr val="002060"/>
                </a:solidFill>
                <a:latin typeface="Cambria" pitchFamily="18" charset="0"/>
              </a:rPr>
              <a:t>Syllabus</a:t>
            </a:r>
            <a:endParaRPr lang="en-US" sz="2400" dirty="0"/>
          </a:p>
        </p:txBody>
      </p:sp>
      <p:graphicFrame>
        <p:nvGraphicFramePr>
          <p:cNvPr id="8" name="Table 7"/>
          <p:cNvGraphicFramePr>
            <a:graphicFrameLocks noGrp="1"/>
          </p:cNvGraphicFramePr>
          <p:nvPr>
            <p:extLst>
              <p:ext uri="{D42A27DB-BD31-4B8C-83A1-F6EECF244321}">
                <p14:modId xmlns:p14="http://schemas.microsoft.com/office/powerpoint/2010/main" val="4207646987"/>
              </p:ext>
            </p:extLst>
          </p:nvPr>
        </p:nvGraphicFramePr>
        <p:xfrm>
          <a:off x="381000" y="1717040"/>
          <a:ext cx="11582400" cy="4485640"/>
        </p:xfrm>
        <a:graphic>
          <a:graphicData uri="http://schemas.openxmlformats.org/drawingml/2006/table">
            <a:tbl>
              <a:tblPr firstRow="1" bandRow="1">
                <a:tableStyleId>{ED083AE6-46FA-4A59-8FB0-9F97EB10719F}</a:tableStyleId>
              </a:tblPr>
              <a:tblGrid>
                <a:gridCol w="11582400"/>
              </a:tblGrid>
              <a:tr h="370840">
                <a:tc>
                  <a:txBody>
                    <a:bodyPr/>
                    <a:lstStyle/>
                    <a:p>
                      <a:pPr algn="ctr"/>
                      <a:r>
                        <a:rPr lang="en-US" sz="1800" i="1" dirty="0" smtClean="0">
                          <a:solidFill>
                            <a:schemeClr val="bg1"/>
                          </a:solidFill>
                          <a:latin typeface="Bookman Old Style" pitchFamily="18" charset="0"/>
                        </a:rPr>
                        <a:t>Module</a:t>
                      </a:r>
                      <a:r>
                        <a:rPr lang="en-US" sz="1800" i="1" baseline="0" dirty="0" smtClean="0">
                          <a:solidFill>
                            <a:schemeClr val="bg1"/>
                          </a:solidFill>
                          <a:latin typeface="Bookman Old Style" pitchFamily="18" charset="0"/>
                        </a:rPr>
                        <a:t>s</a:t>
                      </a:r>
                      <a:endParaRPr lang="en-US" sz="1800" i="1" dirty="0">
                        <a:solidFill>
                          <a:schemeClr val="bg1"/>
                        </a:solidFill>
                        <a:latin typeface="Bookman Old Style" pitchFamily="18" charset="0"/>
                      </a:endParaRPr>
                    </a:p>
                  </a:txBody>
                  <a:tcPr>
                    <a:solidFill>
                      <a:srgbClr val="002060"/>
                    </a:solidFill>
                  </a:tcPr>
                </a:tc>
              </a:tr>
              <a:tr h="127000">
                <a:tc>
                  <a:txBody>
                    <a:bodyPr/>
                    <a:lstStyle/>
                    <a:p>
                      <a:pPr algn="ctr"/>
                      <a:r>
                        <a:rPr lang="en-US" sz="1800" b="1" i="1" kern="1200" baseline="0" dirty="0" smtClean="0">
                          <a:solidFill>
                            <a:srgbClr val="002060"/>
                          </a:solidFill>
                          <a:latin typeface="Bookman Old Style" pitchFamily="18" charset="0"/>
                          <a:ea typeface="+mn-ea"/>
                          <a:cs typeface="+mn-cs"/>
                        </a:rPr>
                        <a:t>Module-1</a:t>
                      </a:r>
                      <a:endParaRPr lang="en-US" sz="1800" i="1" dirty="0">
                        <a:solidFill>
                          <a:srgbClr val="002060"/>
                        </a:solidFill>
                        <a:latin typeface="Bookman Old Style" pitchFamily="18" charset="0"/>
                      </a:endParaRPr>
                    </a:p>
                  </a:txBody>
                  <a:tcPr/>
                </a:tc>
              </a:tr>
              <a:tr h="370840">
                <a:tc>
                  <a:txBody>
                    <a:bodyPr/>
                    <a:lstStyle/>
                    <a:p>
                      <a:pPr algn="just"/>
                      <a:r>
                        <a:rPr lang="en-US" sz="1800" b="1" i="1" kern="1200" baseline="0" dirty="0" smtClean="0">
                          <a:solidFill>
                            <a:srgbClr val="002060"/>
                          </a:solidFill>
                          <a:latin typeface="Bookman Old Style" pitchFamily="18" charset="0"/>
                          <a:ea typeface="+mn-ea"/>
                          <a:cs typeface="+mn-cs"/>
                        </a:rPr>
                        <a:t>Introduction to networks: </a:t>
                      </a:r>
                      <a:r>
                        <a:rPr lang="en-US" sz="1800" b="0" i="1" kern="1200" baseline="0" dirty="0" smtClean="0">
                          <a:solidFill>
                            <a:srgbClr val="002060"/>
                          </a:solidFill>
                          <a:latin typeface="Bookman Old Style" pitchFamily="18" charset="0"/>
                          <a:ea typeface="+mn-ea"/>
                          <a:cs typeface="+mn-cs"/>
                        </a:rPr>
                        <a:t>Network hardware, Network software, Reference models</a:t>
                      </a:r>
                    </a:p>
                    <a:p>
                      <a:pPr algn="just"/>
                      <a:r>
                        <a:rPr lang="en-US" sz="1800" b="1" i="1" kern="1200" baseline="0" dirty="0" smtClean="0">
                          <a:solidFill>
                            <a:srgbClr val="002060"/>
                          </a:solidFill>
                          <a:latin typeface="Bookman Old Style" pitchFamily="18" charset="0"/>
                          <a:ea typeface="+mn-ea"/>
                          <a:cs typeface="+mn-cs"/>
                        </a:rPr>
                        <a:t>Physical Layer: </a:t>
                      </a:r>
                      <a:r>
                        <a:rPr lang="en-US" sz="1800" b="0" i="1" kern="1200" baseline="0" dirty="0" smtClean="0">
                          <a:solidFill>
                            <a:srgbClr val="002060"/>
                          </a:solidFill>
                          <a:latin typeface="Bookman Old Style" pitchFamily="18" charset="0"/>
                          <a:ea typeface="+mn-ea"/>
                          <a:cs typeface="+mn-cs"/>
                        </a:rPr>
                        <a:t>Guided transmission media, Wireless transmission</a:t>
                      </a:r>
                    </a:p>
                    <a:p>
                      <a:pPr algn="just"/>
                      <a:r>
                        <a:rPr lang="en-US" sz="1800" b="1" i="1" kern="1200" baseline="0" dirty="0" smtClean="0">
                          <a:solidFill>
                            <a:srgbClr val="002060"/>
                          </a:solidFill>
                          <a:latin typeface="Bookman Old Style" pitchFamily="18" charset="0"/>
                          <a:ea typeface="+mn-ea"/>
                          <a:cs typeface="+mn-cs"/>
                        </a:rPr>
                        <a:t>(Textbook 1: Ch.1.2 to 1.4, Ch.2.2 to 2.3)</a:t>
                      </a:r>
                      <a:endParaRPr lang="en-US" sz="1800" b="1" i="1" dirty="0">
                        <a:solidFill>
                          <a:srgbClr val="002060"/>
                        </a:solidFill>
                        <a:latin typeface="Bookman Old Style" pitchFamily="18" charset="0"/>
                      </a:endParaRPr>
                    </a:p>
                  </a:txBody>
                  <a:tcPr/>
                </a:tc>
              </a:tr>
              <a:tr h="248920">
                <a:tc>
                  <a:txBody>
                    <a:bodyPr/>
                    <a:lstStyle/>
                    <a:p>
                      <a:pPr marL="0" algn="ctr" defTabSz="685800" rtl="0" eaLnBrk="1" latinLnBrk="0" hangingPunct="1"/>
                      <a:r>
                        <a:rPr lang="en-US" sz="1800" b="1" i="1" kern="1200" baseline="0" dirty="0" smtClean="0">
                          <a:solidFill>
                            <a:srgbClr val="002060"/>
                          </a:solidFill>
                          <a:latin typeface="Bookman Old Style" pitchFamily="18" charset="0"/>
                          <a:ea typeface="+mn-ea"/>
                          <a:cs typeface="+mn-cs"/>
                        </a:rPr>
                        <a:t>Module-2</a:t>
                      </a:r>
                    </a:p>
                  </a:txBody>
                  <a:tcPr/>
                </a:tc>
              </a:tr>
              <a:tr h="370840">
                <a:tc>
                  <a:txBody>
                    <a:bodyPr/>
                    <a:lstStyle/>
                    <a:p>
                      <a:pPr algn="just"/>
                      <a:r>
                        <a:rPr lang="en-US" sz="1800" b="1" i="1" kern="1200" baseline="0" dirty="0" smtClean="0">
                          <a:solidFill>
                            <a:srgbClr val="002060"/>
                          </a:solidFill>
                          <a:latin typeface="Bookman Old Style" pitchFamily="18" charset="0"/>
                          <a:ea typeface="+mn-ea"/>
                          <a:cs typeface="+mn-cs"/>
                        </a:rPr>
                        <a:t>The Data link layer: </a:t>
                      </a:r>
                      <a:r>
                        <a:rPr lang="en-US" sz="1800" b="0" i="1" kern="1200" baseline="0" dirty="0" smtClean="0">
                          <a:solidFill>
                            <a:srgbClr val="002060"/>
                          </a:solidFill>
                          <a:latin typeface="Bookman Old Style" pitchFamily="18" charset="0"/>
                          <a:ea typeface="+mn-ea"/>
                          <a:cs typeface="+mn-cs"/>
                        </a:rPr>
                        <a:t>Design issues of DLL, Error detection and correction, Elementary data link protocols, Sliding window protocols.</a:t>
                      </a:r>
                    </a:p>
                    <a:p>
                      <a:pPr algn="just"/>
                      <a:r>
                        <a:rPr lang="en-US" sz="1800" b="1" i="1" kern="1200" baseline="0" dirty="0" smtClean="0">
                          <a:solidFill>
                            <a:srgbClr val="002060"/>
                          </a:solidFill>
                          <a:latin typeface="Bookman Old Style" pitchFamily="18" charset="0"/>
                          <a:ea typeface="+mn-ea"/>
                          <a:cs typeface="+mn-cs"/>
                        </a:rPr>
                        <a:t>The medium access control </a:t>
                      </a:r>
                      <a:r>
                        <a:rPr lang="en-US" sz="1800" b="1" i="1" kern="1200" baseline="0" dirty="0" err="1" smtClean="0">
                          <a:solidFill>
                            <a:srgbClr val="002060"/>
                          </a:solidFill>
                          <a:latin typeface="Bookman Old Style" pitchFamily="18" charset="0"/>
                          <a:ea typeface="+mn-ea"/>
                          <a:cs typeface="+mn-cs"/>
                        </a:rPr>
                        <a:t>sublayer</a:t>
                      </a:r>
                      <a:r>
                        <a:rPr lang="en-US" sz="1800" b="0" i="1" kern="1200" baseline="0" dirty="0" smtClean="0">
                          <a:solidFill>
                            <a:srgbClr val="002060"/>
                          </a:solidFill>
                          <a:latin typeface="Bookman Old Style" pitchFamily="18" charset="0"/>
                          <a:ea typeface="+mn-ea"/>
                          <a:cs typeface="+mn-cs"/>
                        </a:rPr>
                        <a:t>: The channel allocation problem, Multiple access protocols.</a:t>
                      </a:r>
                    </a:p>
                    <a:p>
                      <a:pPr algn="just"/>
                      <a:r>
                        <a:rPr lang="en-US" sz="1800" b="1" i="1" kern="1200" baseline="0" dirty="0" smtClean="0">
                          <a:solidFill>
                            <a:srgbClr val="002060"/>
                          </a:solidFill>
                          <a:latin typeface="Bookman Old Style" pitchFamily="18" charset="0"/>
                          <a:ea typeface="+mn-ea"/>
                          <a:cs typeface="+mn-cs"/>
                        </a:rPr>
                        <a:t>(Textbook 1: Ch.3.1 to 3.4, Ch.4.1 and 4.2)</a:t>
                      </a:r>
                    </a:p>
                  </a:txBody>
                  <a:tcPr/>
                </a:tc>
              </a:tr>
              <a:tr h="218440">
                <a:tc>
                  <a:txBody>
                    <a:bodyPr/>
                    <a:lstStyle/>
                    <a:p>
                      <a:pPr algn="ctr"/>
                      <a:r>
                        <a:rPr lang="en-US" sz="1800" b="1" i="1" kern="1200" baseline="0" dirty="0" smtClean="0">
                          <a:solidFill>
                            <a:srgbClr val="002060"/>
                          </a:solidFill>
                          <a:latin typeface="Bookman Old Style" pitchFamily="18" charset="0"/>
                          <a:ea typeface="+mn-ea"/>
                          <a:cs typeface="+mn-cs"/>
                        </a:rPr>
                        <a:t>Module-3</a:t>
                      </a:r>
                      <a:endParaRPr lang="en-US" sz="1800" i="1" dirty="0">
                        <a:solidFill>
                          <a:srgbClr val="002060"/>
                        </a:solidFill>
                        <a:latin typeface="Bookman Old Style" pitchFamily="18" charset="0"/>
                      </a:endParaRPr>
                    </a:p>
                  </a:txBody>
                  <a:tcPr/>
                </a:tc>
              </a:tr>
              <a:tr h="370840">
                <a:tc>
                  <a:txBody>
                    <a:bodyPr/>
                    <a:lstStyle/>
                    <a:p>
                      <a:pPr algn="just"/>
                      <a:r>
                        <a:rPr lang="en-US" sz="1800" b="1" i="1" kern="1200" baseline="0" dirty="0" smtClean="0">
                          <a:solidFill>
                            <a:srgbClr val="002060"/>
                          </a:solidFill>
                          <a:latin typeface="Bookman Old Style" pitchFamily="18" charset="0"/>
                          <a:ea typeface="+mn-ea"/>
                          <a:cs typeface="+mn-cs"/>
                        </a:rPr>
                        <a:t>The Network Layer: </a:t>
                      </a:r>
                      <a:r>
                        <a:rPr lang="en-US" sz="1800" b="0" i="1" kern="1200" baseline="0" dirty="0" smtClean="0">
                          <a:solidFill>
                            <a:srgbClr val="002060"/>
                          </a:solidFill>
                          <a:latin typeface="Bookman Old Style" pitchFamily="18" charset="0"/>
                          <a:ea typeface="+mn-ea"/>
                          <a:cs typeface="+mn-cs"/>
                        </a:rPr>
                        <a:t>Network Layer Design Issues, Routing Algorithms, Congestion Control Algorithms, </a:t>
                      </a:r>
                      <a:r>
                        <a:rPr lang="en-US" sz="1800" b="0" i="1" kern="1200" baseline="0" dirty="0" err="1" smtClean="0">
                          <a:solidFill>
                            <a:srgbClr val="002060"/>
                          </a:solidFill>
                          <a:latin typeface="Bookman Old Style" pitchFamily="18" charset="0"/>
                          <a:ea typeface="+mn-ea"/>
                          <a:cs typeface="+mn-cs"/>
                        </a:rPr>
                        <a:t>QoS</a:t>
                      </a:r>
                      <a:r>
                        <a:rPr lang="en-US" sz="1800" b="0" i="1" kern="1200" baseline="0" dirty="0" smtClean="0">
                          <a:solidFill>
                            <a:srgbClr val="002060"/>
                          </a:solidFill>
                          <a:latin typeface="Bookman Old Style" pitchFamily="18" charset="0"/>
                          <a:ea typeface="+mn-ea"/>
                          <a:cs typeface="+mn-cs"/>
                        </a:rPr>
                        <a:t>.</a:t>
                      </a:r>
                    </a:p>
                    <a:p>
                      <a:pPr algn="just"/>
                      <a:r>
                        <a:rPr lang="en-US" sz="1800" b="1" i="1" kern="1200" baseline="0" dirty="0" smtClean="0">
                          <a:solidFill>
                            <a:srgbClr val="002060"/>
                          </a:solidFill>
                          <a:latin typeface="Bookman Old Style" pitchFamily="18" charset="0"/>
                          <a:ea typeface="+mn-ea"/>
                          <a:cs typeface="+mn-cs"/>
                        </a:rPr>
                        <a:t>(Textbook 1: </a:t>
                      </a:r>
                      <a:r>
                        <a:rPr lang="en-US" sz="1800" b="1" i="1" kern="1200" baseline="0" dirty="0" err="1" smtClean="0">
                          <a:solidFill>
                            <a:srgbClr val="002060"/>
                          </a:solidFill>
                          <a:latin typeface="Bookman Old Style" pitchFamily="18" charset="0"/>
                          <a:ea typeface="+mn-ea"/>
                          <a:cs typeface="+mn-cs"/>
                        </a:rPr>
                        <a:t>Ch</a:t>
                      </a:r>
                      <a:r>
                        <a:rPr lang="en-US" sz="1800" b="1" i="1" kern="1200" baseline="0" dirty="0" smtClean="0">
                          <a:solidFill>
                            <a:srgbClr val="002060"/>
                          </a:solidFill>
                          <a:latin typeface="Bookman Old Style" pitchFamily="18" charset="0"/>
                          <a:ea typeface="+mn-ea"/>
                          <a:cs typeface="+mn-cs"/>
                        </a:rPr>
                        <a:t> 5.1 to 5.4)</a:t>
                      </a:r>
                      <a:endParaRPr lang="en-US" sz="1800" b="1" i="1" dirty="0">
                        <a:solidFill>
                          <a:srgbClr val="002060"/>
                        </a:solidFill>
                        <a:latin typeface="Bookman Old Style" pitchFamily="18" charset="0"/>
                      </a:endParaRPr>
                    </a:p>
                  </a:txBody>
                  <a:tcPr/>
                </a:tc>
              </a:tr>
            </a:tbl>
          </a:graphicData>
        </a:graphic>
      </p:graphicFrame>
    </p:spTree>
    <p:extLst>
      <p:ext uri="{BB962C8B-B14F-4D97-AF65-F5344CB8AC3E}">
        <p14:creationId xmlns:p14="http://schemas.microsoft.com/office/powerpoint/2010/main" val="1475566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a:solidFill>
                  <a:schemeClr val="bg1"/>
                </a:solidFill>
                <a:latin typeface="Cambria" pitchFamily="18" charset="0"/>
              </a:rPr>
              <a:t>8</a:t>
            </a: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02060"/>
                </a:solidFill>
                <a:latin typeface="Cambria" pitchFamily="18" charset="0"/>
              </a:rPr>
              <a:t>Course  </a:t>
            </a:r>
            <a:r>
              <a:rPr lang="en-US" sz="2400" b="1" dirty="0" smtClean="0">
                <a:solidFill>
                  <a:srgbClr val="002060"/>
                </a:solidFill>
                <a:latin typeface="Cambria" pitchFamily="18" charset="0"/>
              </a:rPr>
              <a:t>Syllabus</a:t>
            </a:r>
            <a:endParaRPr lang="en-US" sz="2400" dirty="0"/>
          </a:p>
        </p:txBody>
      </p:sp>
      <p:graphicFrame>
        <p:nvGraphicFramePr>
          <p:cNvPr id="9" name="Table 8"/>
          <p:cNvGraphicFramePr>
            <a:graphicFrameLocks noGrp="1"/>
          </p:cNvGraphicFramePr>
          <p:nvPr>
            <p:extLst>
              <p:ext uri="{D42A27DB-BD31-4B8C-83A1-F6EECF244321}">
                <p14:modId xmlns:p14="http://schemas.microsoft.com/office/powerpoint/2010/main" val="1236283323"/>
              </p:ext>
            </p:extLst>
          </p:nvPr>
        </p:nvGraphicFramePr>
        <p:xfrm>
          <a:off x="381000" y="1717040"/>
          <a:ext cx="11582400" cy="2931160"/>
        </p:xfrm>
        <a:graphic>
          <a:graphicData uri="http://schemas.openxmlformats.org/drawingml/2006/table">
            <a:tbl>
              <a:tblPr firstRow="1" bandRow="1">
                <a:tableStyleId>{ED083AE6-46FA-4A59-8FB0-9F97EB10719F}</a:tableStyleId>
              </a:tblPr>
              <a:tblGrid>
                <a:gridCol w="11582400"/>
              </a:tblGrid>
              <a:tr h="370840">
                <a:tc>
                  <a:txBody>
                    <a:bodyPr/>
                    <a:lstStyle/>
                    <a:p>
                      <a:pPr algn="ctr"/>
                      <a:r>
                        <a:rPr lang="en-US" sz="1800" i="1" dirty="0" smtClean="0">
                          <a:solidFill>
                            <a:schemeClr val="bg1"/>
                          </a:solidFill>
                          <a:latin typeface="Bookman Old Style" pitchFamily="18" charset="0"/>
                        </a:rPr>
                        <a:t>Module</a:t>
                      </a:r>
                      <a:r>
                        <a:rPr lang="en-US" sz="1800" i="1" baseline="0" dirty="0" smtClean="0">
                          <a:solidFill>
                            <a:schemeClr val="bg1"/>
                          </a:solidFill>
                          <a:latin typeface="Bookman Old Style" pitchFamily="18" charset="0"/>
                        </a:rPr>
                        <a:t>s</a:t>
                      </a:r>
                      <a:endParaRPr lang="en-US" sz="1800" i="1" dirty="0">
                        <a:solidFill>
                          <a:schemeClr val="bg1"/>
                        </a:solidFill>
                        <a:latin typeface="Bookman Old Style" pitchFamily="18" charset="0"/>
                      </a:endParaRPr>
                    </a:p>
                  </a:txBody>
                  <a:tcPr>
                    <a:solidFill>
                      <a:srgbClr val="002060"/>
                    </a:solidFill>
                  </a:tcPr>
                </a:tc>
              </a:tr>
              <a:tr h="127000">
                <a:tc>
                  <a:txBody>
                    <a:bodyPr/>
                    <a:lstStyle/>
                    <a:p>
                      <a:pPr algn="ctr"/>
                      <a:r>
                        <a:rPr lang="en-US" sz="1800" b="1" i="1" kern="1200" baseline="0" dirty="0" smtClean="0">
                          <a:solidFill>
                            <a:srgbClr val="002060"/>
                          </a:solidFill>
                          <a:latin typeface="Bookman Old Style" pitchFamily="18" charset="0"/>
                          <a:ea typeface="+mn-ea"/>
                          <a:cs typeface="+mn-cs"/>
                        </a:rPr>
                        <a:t>Module-4</a:t>
                      </a:r>
                      <a:endParaRPr lang="en-US" sz="1800" i="1" dirty="0">
                        <a:solidFill>
                          <a:srgbClr val="002060"/>
                        </a:solidFill>
                        <a:latin typeface="Bookman Old Style" pitchFamily="18" charset="0"/>
                      </a:endParaRPr>
                    </a:p>
                  </a:txBody>
                  <a:tcPr/>
                </a:tc>
              </a:tr>
              <a:tr h="370840">
                <a:tc>
                  <a:txBody>
                    <a:bodyPr/>
                    <a:lstStyle/>
                    <a:p>
                      <a:pPr algn="just"/>
                      <a:r>
                        <a:rPr lang="en-US" sz="1800" b="1" i="1" kern="1200" baseline="0" dirty="0" smtClean="0">
                          <a:solidFill>
                            <a:srgbClr val="002060"/>
                          </a:solidFill>
                          <a:latin typeface="Bookman Old Style" pitchFamily="18" charset="0"/>
                          <a:ea typeface="+mn-ea"/>
                          <a:cs typeface="+mn-cs"/>
                        </a:rPr>
                        <a:t>The Transport Layer: </a:t>
                      </a:r>
                      <a:r>
                        <a:rPr lang="en-US" sz="1800" b="0" i="1" kern="1200" baseline="0" dirty="0" smtClean="0">
                          <a:solidFill>
                            <a:srgbClr val="002060"/>
                          </a:solidFill>
                          <a:latin typeface="Bookman Old Style" pitchFamily="18" charset="0"/>
                          <a:ea typeface="+mn-ea"/>
                          <a:cs typeface="+mn-cs"/>
                        </a:rPr>
                        <a:t>The Transport Service, Elements of transport protocols, Congestion control, The internet transport protocols</a:t>
                      </a:r>
                      <a:r>
                        <a:rPr lang="en-US" sz="1800" b="1" i="1" kern="1200" baseline="0" dirty="0" smtClean="0">
                          <a:solidFill>
                            <a:srgbClr val="002060"/>
                          </a:solidFill>
                          <a:latin typeface="Bookman Old Style" pitchFamily="18" charset="0"/>
                          <a:ea typeface="+mn-ea"/>
                          <a:cs typeface="+mn-cs"/>
                        </a:rPr>
                        <a:t>.</a:t>
                      </a:r>
                    </a:p>
                    <a:p>
                      <a:pPr algn="just"/>
                      <a:r>
                        <a:rPr lang="en-US" sz="1800" b="1" i="1" kern="1200" baseline="0" dirty="0" smtClean="0">
                          <a:solidFill>
                            <a:srgbClr val="002060"/>
                          </a:solidFill>
                          <a:latin typeface="Bookman Old Style" pitchFamily="18" charset="0"/>
                          <a:ea typeface="+mn-ea"/>
                          <a:cs typeface="+mn-cs"/>
                        </a:rPr>
                        <a:t>(Textbook 1: </a:t>
                      </a:r>
                      <a:r>
                        <a:rPr lang="en-US" sz="1800" b="1" i="1" kern="1200" baseline="0" dirty="0" err="1" smtClean="0">
                          <a:solidFill>
                            <a:srgbClr val="002060"/>
                          </a:solidFill>
                          <a:latin typeface="Bookman Old Style" pitchFamily="18" charset="0"/>
                          <a:ea typeface="+mn-ea"/>
                          <a:cs typeface="+mn-cs"/>
                        </a:rPr>
                        <a:t>Ch</a:t>
                      </a:r>
                      <a:r>
                        <a:rPr lang="en-US" sz="1800" b="1" i="1" kern="1200" baseline="0" dirty="0" smtClean="0">
                          <a:solidFill>
                            <a:srgbClr val="002060"/>
                          </a:solidFill>
                          <a:latin typeface="Bookman Old Style" pitchFamily="18" charset="0"/>
                          <a:ea typeface="+mn-ea"/>
                          <a:cs typeface="+mn-cs"/>
                        </a:rPr>
                        <a:t> 6.1 to 6.4 and 6.5.1 to 6.5.7)</a:t>
                      </a:r>
                      <a:endParaRPr lang="en-US" sz="1800" b="1" i="1" dirty="0">
                        <a:solidFill>
                          <a:srgbClr val="002060"/>
                        </a:solidFill>
                        <a:latin typeface="Bookman Old Style" pitchFamily="18" charset="0"/>
                      </a:endParaRPr>
                    </a:p>
                  </a:txBody>
                  <a:tcPr/>
                </a:tc>
              </a:tr>
              <a:tr h="248920">
                <a:tc>
                  <a:txBody>
                    <a:bodyPr/>
                    <a:lstStyle/>
                    <a:p>
                      <a:pPr marL="0" algn="ctr" defTabSz="685800" rtl="0" eaLnBrk="1" latinLnBrk="0" hangingPunct="1"/>
                      <a:r>
                        <a:rPr lang="en-US" sz="1800" b="1" i="1" kern="1200" baseline="0" dirty="0" smtClean="0">
                          <a:solidFill>
                            <a:srgbClr val="002060"/>
                          </a:solidFill>
                          <a:latin typeface="Bookman Old Style" pitchFamily="18" charset="0"/>
                          <a:ea typeface="+mn-ea"/>
                          <a:cs typeface="+mn-cs"/>
                        </a:rPr>
                        <a:t>Module-5</a:t>
                      </a:r>
                    </a:p>
                  </a:txBody>
                  <a:tcPr/>
                </a:tc>
              </a:tr>
              <a:tr h="370840">
                <a:tc>
                  <a:txBody>
                    <a:bodyPr/>
                    <a:lstStyle/>
                    <a:p>
                      <a:pPr algn="just"/>
                      <a:r>
                        <a:rPr lang="en-US" sz="1800" b="1" i="1" kern="1200" baseline="0" dirty="0" smtClean="0">
                          <a:solidFill>
                            <a:srgbClr val="002060"/>
                          </a:solidFill>
                          <a:latin typeface="Bookman Old Style" pitchFamily="18" charset="0"/>
                          <a:ea typeface="+mn-ea"/>
                          <a:cs typeface="+mn-cs"/>
                        </a:rPr>
                        <a:t>Application Layer</a:t>
                      </a:r>
                      <a:r>
                        <a:rPr lang="en-US" sz="1800" b="0" i="1" kern="1200" baseline="0" dirty="0" smtClean="0">
                          <a:solidFill>
                            <a:srgbClr val="002060"/>
                          </a:solidFill>
                          <a:latin typeface="Bookman Old Style" pitchFamily="18" charset="0"/>
                          <a:ea typeface="+mn-ea"/>
                          <a:cs typeface="+mn-cs"/>
                        </a:rPr>
                        <a:t>: Principles of Network Applications, The Web and HTTP, Electronic Mail in the Internet, DNS—The Internet’s Directory Service.</a:t>
                      </a:r>
                    </a:p>
                    <a:p>
                      <a:pPr algn="just"/>
                      <a:r>
                        <a:rPr lang="en-US" sz="1800" b="1" i="1" kern="1200" baseline="0" dirty="0" smtClean="0">
                          <a:solidFill>
                            <a:srgbClr val="002060"/>
                          </a:solidFill>
                          <a:latin typeface="Bookman Old Style" pitchFamily="18" charset="0"/>
                          <a:ea typeface="+mn-ea"/>
                          <a:cs typeface="+mn-cs"/>
                        </a:rPr>
                        <a:t>(Textbook 2: </a:t>
                      </a:r>
                      <a:r>
                        <a:rPr lang="en-US" sz="1800" b="1" i="1" kern="1200" baseline="0" dirty="0" err="1" smtClean="0">
                          <a:solidFill>
                            <a:srgbClr val="002060"/>
                          </a:solidFill>
                          <a:latin typeface="Bookman Old Style" pitchFamily="18" charset="0"/>
                          <a:ea typeface="+mn-ea"/>
                          <a:cs typeface="+mn-cs"/>
                        </a:rPr>
                        <a:t>Ch</a:t>
                      </a:r>
                      <a:r>
                        <a:rPr lang="en-US" sz="1800" b="1" i="1" kern="1200" baseline="0" dirty="0" smtClean="0">
                          <a:solidFill>
                            <a:srgbClr val="002060"/>
                          </a:solidFill>
                          <a:latin typeface="Bookman Old Style" pitchFamily="18" charset="0"/>
                          <a:ea typeface="+mn-ea"/>
                          <a:cs typeface="+mn-cs"/>
                        </a:rPr>
                        <a:t> 2.1 to 2.4)</a:t>
                      </a:r>
                    </a:p>
                  </a:txBody>
                  <a:tcPr/>
                </a:tc>
              </a:tr>
            </a:tbl>
          </a:graphicData>
        </a:graphic>
      </p:graphicFrame>
    </p:spTree>
    <p:extLst>
      <p:ext uri="{BB962C8B-B14F-4D97-AF65-F5344CB8AC3E}">
        <p14:creationId xmlns:p14="http://schemas.microsoft.com/office/powerpoint/2010/main" val="173905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29000" y="6454877"/>
            <a:ext cx="4953000" cy="369332"/>
          </a:xfrm>
          <a:prstGeom prst="rect">
            <a:avLst/>
          </a:prstGeom>
          <a:noFill/>
        </p:spPr>
        <p:txBody>
          <a:bodyPr wrap="square" rtlCol="0">
            <a:spAutoFit/>
          </a:bodyPr>
          <a:lstStyle/>
          <a:p>
            <a:pPr algn="ctr"/>
            <a:r>
              <a:rPr lang="en-US" b="1" dirty="0" smtClean="0">
                <a:solidFill>
                  <a:schemeClr val="bg1"/>
                </a:solidFill>
                <a:latin typeface="Cambria" pitchFamily="18" charset="0"/>
              </a:rPr>
              <a:t>Prof. Yogesh N, Dept. of CSD, ATMECE</a:t>
            </a:r>
            <a:endParaRPr lang="en-US" b="1" dirty="0">
              <a:solidFill>
                <a:schemeClr val="bg1"/>
              </a:solidFill>
              <a:latin typeface="Cambria" pitchFamily="18" charset="0"/>
            </a:endParaRPr>
          </a:p>
        </p:txBody>
      </p:sp>
      <p:sp>
        <p:nvSpPr>
          <p:cNvPr id="3" name="TextBox 2"/>
          <p:cNvSpPr txBox="1"/>
          <p:nvPr/>
        </p:nvSpPr>
        <p:spPr>
          <a:xfrm>
            <a:off x="0" y="6457890"/>
            <a:ext cx="2438400" cy="400110"/>
          </a:xfrm>
          <a:prstGeom prst="rect">
            <a:avLst/>
          </a:prstGeom>
          <a:noFill/>
        </p:spPr>
        <p:txBody>
          <a:bodyPr wrap="square" rtlCol="0">
            <a:spAutoFit/>
          </a:bodyPr>
          <a:lstStyle/>
          <a:p>
            <a:pPr algn="ctr"/>
            <a:r>
              <a:rPr lang="en-US" sz="2000" b="1" dirty="0" smtClean="0">
                <a:solidFill>
                  <a:schemeClr val="bg1"/>
                </a:solidFill>
                <a:latin typeface="Cambria" pitchFamily="18" charset="0"/>
              </a:rPr>
              <a:t>YN</a:t>
            </a:r>
            <a:endParaRPr lang="en-US" sz="2000" b="1" dirty="0">
              <a:solidFill>
                <a:schemeClr val="bg1"/>
              </a:solidFill>
              <a:latin typeface="Cambria" pitchFamily="18" charset="0"/>
            </a:endParaRPr>
          </a:p>
        </p:txBody>
      </p:sp>
      <p:sp>
        <p:nvSpPr>
          <p:cNvPr id="4" name="TextBox 3"/>
          <p:cNvSpPr txBox="1"/>
          <p:nvPr/>
        </p:nvSpPr>
        <p:spPr>
          <a:xfrm>
            <a:off x="9906000" y="6424099"/>
            <a:ext cx="2438400" cy="400110"/>
          </a:xfrm>
          <a:prstGeom prst="rect">
            <a:avLst/>
          </a:prstGeom>
          <a:noFill/>
        </p:spPr>
        <p:txBody>
          <a:bodyPr wrap="square" rtlCol="0">
            <a:spAutoFit/>
          </a:bodyPr>
          <a:lstStyle/>
          <a:p>
            <a:pPr algn="ctr"/>
            <a:r>
              <a:rPr lang="en-US" sz="2000" b="1" dirty="0">
                <a:solidFill>
                  <a:schemeClr val="bg1"/>
                </a:solidFill>
                <a:latin typeface="Cambria" pitchFamily="18" charset="0"/>
              </a:rPr>
              <a:t>9</a:t>
            </a:r>
          </a:p>
        </p:txBody>
      </p:sp>
      <p:sp>
        <p:nvSpPr>
          <p:cNvPr id="5" name="Rounded Rectangle 4"/>
          <p:cNvSpPr/>
          <p:nvPr/>
        </p:nvSpPr>
        <p:spPr>
          <a:xfrm>
            <a:off x="3714750" y="1066800"/>
            <a:ext cx="4914900" cy="533400"/>
          </a:xfrm>
          <a:prstGeom prst="roundRect">
            <a:avLst/>
          </a:prstGeom>
          <a:solidFill>
            <a:schemeClr val="bg1"/>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latin typeface="Cambria" pitchFamily="18" charset="0"/>
              </a:rPr>
              <a:t>Suggested  Learning  Resources</a:t>
            </a:r>
            <a:endParaRPr lang="en-US" sz="2400" dirty="0"/>
          </a:p>
        </p:txBody>
      </p:sp>
      <p:sp>
        <p:nvSpPr>
          <p:cNvPr id="7" name="Rectangle 6"/>
          <p:cNvSpPr/>
          <p:nvPr/>
        </p:nvSpPr>
        <p:spPr>
          <a:xfrm>
            <a:off x="762000" y="1905000"/>
            <a:ext cx="6324600" cy="2339102"/>
          </a:xfrm>
          <a:prstGeom prst="rect">
            <a:avLst/>
          </a:prstGeom>
        </p:spPr>
        <p:txBody>
          <a:bodyPr wrap="square">
            <a:spAutoFit/>
          </a:bodyPr>
          <a:lstStyle/>
          <a:p>
            <a:pPr algn="just"/>
            <a:r>
              <a:rPr lang="en-US" sz="2000" b="1" i="1" u="sng" dirty="0" smtClean="0">
                <a:solidFill>
                  <a:srgbClr val="002060"/>
                </a:solidFill>
                <a:latin typeface="Bookman Old Style" pitchFamily="18" charset="0"/>
              </a:rPr>
              <a:t>Text Books</a:t>
            </a:r>
            <a:endParaRPr lang="en-US" sz="2000" i="1" u="sng" dirty="0">
              <a:solidFill>
                <a:srgbClr val="002060"/>
              </a:solidFill>
              <a:latin typeface="Bookman Old Style" pitchFamily="18" charset="0"/>
            </a:endParaRPr>
          </a:p>
          <a:p>
            <a:pPr marL="574675" lvl="0" indent="-342900" algn="just">
              <a:buFont typeface="+mj-lt"/>
              <a:buAutoNum type="arabicPeriod"/>
            </a:pPr>
            <a:r>
              <a:rPr lang="en-US" i="1" dirty="0">
                <a:solidFill>
                  <a:srgbClr val="002060"/>
                </a:solidFill>
                <a:latin typeface="Bookman Old Style" pitchFamily="18" charset="0"/>
              </a:rPr>
              <a:t>Computer-Networks- Andrew S. </a:t>
            </a:r>
            <a:r>
              <a:rPr lang="en-US" i="1" dirty="0" err="1">
                <a:solidFill>
                  <a:srgbClr val="002060"/>
                </a:solidFill>
                <a:latin typeface="Bookman Old Style" pitchFamily="18" charset="0"/>
              </a:rPr>
              <a:t>Tanenbaum</a:t>
            </a:r>
            <a:r>
              <a:rPr lang="en-US" i="1" dirty="0">
                <a:solidFill>
                  <a:srgbClr val="002060"/>
                </a:solidFill>
                <a:latin typeface="Bookman Old Style" pitchFamily="18" charset="0"/>
              </a:rPr>
              <a:t> and David J. </a:t>
            </a:r>
            <a:r>
              <a:rPr lang="en-US" i="1" dirty="0" err="1">
                <a:solidFill>
                  <a:srgbClr val="002060"/>
                </a:solidFill>
                <a:latin typeface="Bookman Old Style" pitchFamily="18" charset="0"/>
              </a:rPr>
              <a:t>Wetherall</a:t>
            </a:r>
            <a:r>
              <a:rPr lang="en-US" i="1" dirty="0">
                <a:solidFill>
                  <a:srgbClr val="002060"/>
                </a:solidFill>
                <a:latin typeface="Bookman Old Style" pitchFamily="18" charset="0"/>
              </a:rPr>
              <a:t>, Pearson Education, </a:t>
            </a:r>
            <a:r>
              <a:rPr lang="en-US" i="1" dirty="0" smtClean="0">
                <a:solidFill>
                  <a:srgbClr val="002060"/>
                </a:solidFill>
                <a:latin typeface="Bookman Old Style" pitchFamily="18" charset="0"/>
              </a:rPr>
              <a:t>5th- Edition</a:t>
            </a:r>
            <a:r>
              <a:rPr lang="en-US" i="1" dirty="0">
                <a:solidFill>
                  <a:srgbClr val="002060"/>
                </a:solidFill>
                <a:latin typeface="Bookman Old Style" pitchFamily="18" charset="0"/>
              </a:rPr>
              <a:t>. (</a:t>
            </a:r>
            <a:r>
              <a:rPr lang="en-US" i="1" dirty="0">
                <a:solidFill>
                  <a:srgbClr val="002060"/>
                </a:solidFill>
                <a:latin typeface="Bookman Old Style" pitchFamily="18" charset="0"/>
                <a:hlinkClick r:id="rId2"/>
              </a:rPr>
              <a:t>www.pearsonhighered.com/tanenbaum</a:t>
            </a:r>
            <a:r>
              <a:rPr lang="en-US" i="1" dirty="0" smtClean="0">
                <a:solidFill>
                  <a:srgbClr val="002060"/>
                </a:solidFill>
                <a:latin typeface="Bookman Old Style" pitchFamily="18" charset="0"/>
              </a:rPr>
              <a:t>)</a:t>
            </a:r>
          </a:p>
          <a:p>
            <a:pPr marL="231775" lvl="0" algn="just"/>
            <a:endParaRPr lang="en-US" i="1" dirty="0">
              <a:solidFill>
                <a:srgbClr val="002060"/>
              </a:solidFill>
              <a:latin typeface="Bookman Old Style" pitchFamily="18" charset="0"/>
            </a:endParaRPr>
          </a:p>
          <a:p>
            <a:pPr marL="574675" lvl="0" indent="-342900" algn="just">
              <a:buFont typeface="+mj-lt"/>
              <a:buAutoNum type="arabicPeriod"/>
            </a:pPr>
            <a:r>
              <a:rPr lang="en-US" i="1" dirty="0" smtClean="0">
                <a:solidFill>
                  <a:srgbClr val="002060"/>
                </a:solidFill>
                <a:latin typeface="Bookman Old Style" pitchFamily="18" charset="0"/>
              </a:rPr>
              <a:t>Computer </a:t>
            </a:r>
            <a:r>
              <a:rPr lang="en-US" i="1" dirty="0">
                <a:solidFill>
                  <a:srgbClr val="002060"/>
                </a:solidFill>
                <a:latin typeface="Bookman Old Style" pitchFamily="18" charset="0"/>
              </a:rPr>
              <a:t>Networking A Top-Down Approach -James F. Kurose and Keith W. </a:t>
            </a:r>
            <a:r>
              <a:rPr lang="en-US" i="1" dirty="0" smtClean="0">
                <a:solidFill>
                  <a:srgbClr val="002060"/>
                </a:solidFill>
                <a:latin typeface="Bookman Old Style" pitchFamily="18" charset="0"/>
              </a:rPr>
              <a:t>Ross Pearson Education </a:t>
            </a:r>
            <a:r>
              <a:rPr lang="en-US" i="1" dirty="0">
                <a:solidFill>
                  <a:srgbClr val="002060"/>
                </a:solidFill>
                <a:latin typeface="Bookman Old Style" pitchFamily="18" charset="0"/>
              </a:rPr>
              <a:t>7th Edition</a:t>
            </a:r>
            <a:r>
              <a:rPr lang="en-US" i="1" dirty="0" smtClean="0">
                <a:solidFill>
                  <a:srgbClr val="002060"/>
                </a:solidFill>
                <a:latin typeface="Bookman Old Style" pitchFamily="18" charset="0"/>
              </a:rPr>
              <a:t>.</a:t>
            </a:r>
            <a:endParaRPr lang="en-US" sz="2000" b="1" i="1" u="sng" dirty="0" smtClean="0">
              <a:solidFill>
                <a:srgbClr val="002060"/>
              </a:solidFill>
              <a:latin typeface="Bookman Old Style" pitchFamily="18" charset="0"/>
            </a:endParaRPr>
          </a:p>
        </p:txBody>
      </p:sp>
      <p:sp>
        <p:nvSpPr>
          <p:cNvPr id="6" name="Rectangle 5"/>
          <p:cNvSpPr/>
          <p:nvPr/>
        </p:nvSpPr>
        <p:spPr>
          <a:xfrm>
            <a:off x="774290" y="4740295"/>
            <a:ext cx="8572500" cy="1508105"/>
          </a:xfrm>
          <a:prstGeom prst="rect">
            <a:avLst/>
          </a:prstGeom>
        </p:spPr>
        <p:txBody>
          <a:bodyPr wrap="square">
            <a:spAutoFit/>
          </a:bodyPr>
          <a:lstStyle/>
          <a:p>
            <a:r>
              <a:rPr lang="en-US" sz="2000" b="1" i="1" u="sng" dirty="0">
                <a:solidFill>
                  <a:srgbClr val="002060"/>
                </a:solidFill>
                <a:latin typeface="Bookman Old Style" pitchFamily="18" charset="0"/>
              </a:rPr>
              <a:t>Web links and Video Lectures (e-Resources)</a:t>
            </a:r>
          </a:p>
          <a:p>
            <a:pPr marL="231775" lvl="0" algn="just"/>
            <a:r>
              <a:rPr lang="en-US" i="1" dirty="0">
                <a:solidFill>
                  <a:srgbClr val="002060"/>
                </a:solidFill>
                <a:latin typeface="Bookman Old Style" pitchFamily="18" charset="0"/>
              </a:rPr>
              <a:t>1. https://www.digimat.in/nptel/courses/video/106105183/L01.html</a:t>
            </a:r>
          </a:p>
          <a:p>
            <a:pPr marL="231775" lvl="0" algn="just"/>
            <a:r>
              <a:rPr lang="en-US" i="1" dirty="0">
                <a:solidFill>
                  <a:srgbClr val="002060"/>
                </a:solidFill>
                <a:latin typeface="Bookman Old Style" pitchFamily="18" charset="0"/>
              </a:rPr>
              <a:t>2. http://www.digimat.in/nptel/courses/video/106105081/L25.html</a:t>
            </a:r>
          </a:p>
          <a:p>
            <a:pPr marL="231775" lvl="0" algn="just"/>
            <a:r>
              <a:rPr lang="en-US" i="1" dirty="0">
                <a:solidFill>
                  <a:srgbClr val="002060"/>
                </a:solidFill>
                <a:latin typeface="Bookman Old Style" pitchFamily="18" charset="0"/>
              </a:rPr>
              <a:t>3. https://nptel.ac.in/courses/106105081</a:t>
            </a:r>
          </a:p>
          <a:p>
            <a:pPr marL="231775" lvl="0" algn="just"/>
            <a:r>
              <a:rPr lang="en-US" i="1" dirty="0">
                <a:solidFill>
                  <a:srgbClr val="002060"/>
                </a:solidFill>
                <a:latin typeface="Bookman Old Style" pitchFamily="18" charset="0"/>
              </a:rPr>
              <a:t>4. VTU e-</a:t>
            </a:r>
            <a:r>
              <a:rPr lang="en-US" i="1" dirty="0" err="1">
                <a:solidFill>
                  <a:srgbClr val="002060"/>
                </a:solidFill>
                <a:latin typeface="Bookman Old Style" pitchFamily="18" charset="0"/>
              </a:rPr>
              <a:t>Shikshana</a:t>
            </a:r>
            <a:r>
              <a:rPr lang="en-US" i="1" dirty="0">
                <a:solidFill>
                  <a:srgbClr val="002060"/>
                </a:solidFill>
                <a:latin typeface="Bookman Old Style" pitchFamily="18" charset="0"/>
              </a:rPr>
              <a:t> </a:t>
            </a:r>
            <a:r>
              <a:rPr lang="en-US" i="1" dirty="0" smtClean="0">
                <a:solidFill>
                  <a:srgbClr val="002060"/>
                </a:solidFill>
                <a:latin typeface="Bookman Old Style" pitchFamily="18" charset="0"/>
              </a:rPr>
              <a:t>Program</a:t>
            </a:r>
            <a:endParaRPr lang="en-US" i="1" dirty="0">
              <a:solidFill>
                <a:srgbClr val="002060"/>
              </a:solidFill>
              <a:latin typeface="Bookman Old Style" pitchFamily="18" charset="0"/>
            </a:endParaRPr>
          </a:p>
        </p:txBody>
      </p:sp>
      <p:pic>
        <p:nvPicPr>
          <p:cNvPr id="2050" name="Picture 2" descr="Computer Networks by Tanenbaum, Andr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62800" y="1914967"/>
            <a:ext cx="2514600" cy="302210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uy شبكات الكمبيوتر: الإصدار السابع من نهج من أعلى إلى أسفل Online at  Lowest Price in بحرين. 013359414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77400" y="1905000"/>
            <a:ext cx="2895600" cy="3032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844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587</TotalTime>
  <Words>1860</Words>
  <Application>Microsoft Office PowerPoint</Application>
  <PresentationFormat>Custom</PresentationFormat>
  <Paragraphs>238</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57</cp:revision>
  <dcterms:created xsi:type="dcterms:W3CDTF">2006-08-16T00:00:00Z</dcterms:created>
  <dcterms:modified xsi:type="dcterms:W3CDTF">2023-11-27T06:26:06Z</dcterms:modified>
</cp:coreProperties>
</file>